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256" r:id="rId5"/>
    <p:sldId id="329" r:id="rId6"/>
    <p:sldId id="350" r:id="rId7"/>
    <p:sldId id="414" r:id="rId8"/>
    <p:sldId id="263" r:id="rId9"/>
    <p:sldId id="303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6" r:id="rId27"/>
    <p:sldId id="408" r:id="rId28"/>
    <p:sldId id="409" r:id="rId29"/>
    <p:sldId id="410" r:id="rId30"/>
    <p:sldId id="411" r:id="rId31"/>
    <p:sldId id="412" r:id="rId32"/>
    <p:sldId id="297" r:id="rId33"/>
    <p:sldId id="382" r:id="rId34"/>
    <p:sldId id="383" r:id="rId35"/>
    <p:sldId id="384" r:id="rId36"/>
    <p:sldId id="385" r:id="rId37"/>
    <p:sldId id="386" r:id="rId38"/>
    <p:sldId id="387" r:id="rId39"/>
    <p:sldId id="415" r:id="rId40"/>
    <p:sldId id="338" r:id="rId41"/>
    <p:sldId id="4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70C0"/>
    <a:srgbClr val="FF3300"/>
    <a:srgbClr val="FF0000"/>
    <a:srgbClr val="4472C4"/>
    <a:srgbClr val="FFFF00"/>
    <a:srgbClr val="FFED9F"/>
    <a:srgbClr val="425D6C"/>
    <a:srgbClr val="E74646"/>
    <a:srgbClr val="40C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37C2C-9AA3-4858-B375-EBDDC2FB9706}" v="185" dt="2023-10-17T14:26:22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2" autoAdjust="0"/>
    <p:restoredTop sz="90593" autoAdjust="0"/>
  </p:normalViewPr>
  <p:slideViewPr>
    <p:cSldViewPr snapToGrid="0">
      <p:cViewPr varScale="1">
        <p:scale>
          <a:sx n="72" d="100"/>
          <a:sy n="72" d="100"/>
        </p:scale>
        <p:origin x="946" y="62"/>
      </p:cViewPr>
      <p:guideLst/>
    </p:cSldViewPr>
  </p:slideViewPr>
  <p:outlineViewPr>
    <p:cViewPr>
      <p:scale>
        <a:sx n="33" d="100"/>
        <a:sy n="33" d="100"/>
      </p:scale>
      <p:origin x="0" y="-1517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C202C-1D86-42F1-B653-9EA5AC7442BD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062C8-7866-4ADC-B8B9-86EE6A2E6D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7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57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03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1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6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2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0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05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1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71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062C8-7866-4ADC-B8B9-86EE6A2E6D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9438-5582-CEF0-30CF-5DF7CFCA5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35A77-BE92-8465-5C56-CA5602F2A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A86F7-9FEB-AF7B-47D5-A19DBAC7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BD05F-0C5E-DB73-6628-C4940BF3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AE2BB-18D2-D844-4356-0A369F75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0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6BFA83D-2402-3DBD-CA52-F3B031BB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1940E6-70A6-2FAA-BA81-0D4C438403EA}"/>
              </a:ext>
            </a:extLst>
          </p:cNvPr>
          <p:cNvSpPr/>
          <p:nvPr userDrawn="1"/>
        </p:nvSpPr>
        <p:spPr>
          <a:xfrm>
            <a:off x="838200" y="2325890"/>
            <a:ext cx="10515599" cy="4068773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89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C3F2-268C-8632-633B-77297B94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B5DAB-D484-6AB0-DACB-FC11D0C08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77B9A-779F-9D6F-6834-2266EE63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E5311-2D0D-947F-1EAB-27C90166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CC794-09F2-0C29-BC53-CE1F54E1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1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87E1F-1926-B53B-2303-4885EA8A4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FD178-C5CF-9B6C-0812-FBF777D67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7275-E977-428C-C9BC-9E850F25B9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8A12-93C4-4D5D-6B93-1C3EEEFC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1662B-AC79-C19B-6622-A4FEFE8A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1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1CA0-6EC2-07FF-FD30-02D1D796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74F96-E867-F8B2-EAB4-1AFD3E3C8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F22BD-0958-FFF9-1781-77D5C82F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C5AE7-7D07-2C07-18A1-BF5BDA86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D572E-4B81-538E-EF53-16645D77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CC99-968E-CAAE-69FE-BC359F11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28DCF-0FD2-674B-C4C2-959970425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D4E73-82DC-DC81-83A2-42C92A4B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2B9BB-DF6B-04A2-6DAD-9C5154F4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8ADB-3621-5DCD-B1DB-791036F4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7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BA8FE-FA31-630F-E59D-4F054FD5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3490A-2F82-09CA-231E-457735C96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75346-F57E-ED58-72C7-286474B5E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31234-0428-AAF6-820D-0B019658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D376A-6A27-DF69-5ED2-4864A2AD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BD714-B40F-F0B9-F2F2-69A31804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3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6D11-830C-8D28-10DE-72D261FC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6F68E-E441-F349-E7AF-2E2D7018E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F33C2-7A8E-0CCD-FE6F-543AD17B1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629D2-1592-0851-6BA6-52754FE36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FCC61-C379-CB05-C969-FD4F9159C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3CD42-1979-A09C-3414-239909B9B7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0FF8E-1404-1BAD-0091-03912A81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2B3AE-7EB5-A24D-B802-4072D163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1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3B63-A797-4CFE-514E-9DF572DE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5BDFA-1A65-C6C7-9894-4FCCAEE8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FFEF5-ACE5-F11A-680F-A261C634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CF8A6-558C-D7DB-7F6B-909D15CB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9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5FB219-90D9-BDC1-635D-2722DF72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F6A0-06BA-B9FF-0FAB-F328242C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5338C-F39C-AE31-0CE2-F3A3777D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7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B648-C352-0B31-E8DC-F218184C8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F7EF-BCD0-41A2-B131-45C3CB770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10890-00BE-D0C2-74FD-A33684425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71FD8-A416-FFE0-8EA3-5AC59D19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D3064-906E-83DF-F920-166A866B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7E7D0-9E8A-A543-92FC-4F5E238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0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A635-66E7-5312-2BA8-C70EE459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2ACE7-7C76-E8EF-93F9-02C5A1D46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4EA44-DB71-D5F5-6F1C-A677CC60F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F5F19-DA5B-365F-658B-0D022958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EAAD7E-3B4C-4B5F-B92F-8EB804375FD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8272-716A-7C00-08CC-7DBB2F63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99983-B992-1243-F586-E974ABF5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B8C11-C514-4F81-8AAA-CE033CB75C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5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9CF8E-9278-F98E-9E72-E8BF743B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867D9-B4B4-43ED-1058-3E7C1A28E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1647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8AA5A3-4B97-2EB1-7D28-FB03B6AAF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59" t="53175" b="1"/>
          <a:stretch/>
        </p:blipFill>
        <p:spPr>
          <a:xfrm>
            <a:off x="-1" y="0"/>
            <a:ext cx="2501811" cy="2295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45ECF-D942-BA37-DC76-A53F49ADD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447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Zero-Shot Composed Image Retrieval With Textual Inversion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B8E14-2D71-5854-5C34-A160B8D4E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347" y="5210286"/>
            <a:ext cx="10269415" cy="134086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MICC – University of Florence, Italy</a:t>
            </a:r>
          </a:p>
          <a:p>
            <a:r>
              <a:rPr lang="en-US" i="1" dirty="0"/>
              <a:t>International Conference on Computer Vision 2023 (ICCV2023</a:t>
            </a:r>
            <a:r>
              <a:rPr lang="en-US" dirty="0"/>
              <a:t>)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dirty="0"/>
              <a:t>*Equal Contribution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A8664E-CAC5-B422-F94E-FA95678BA848}"/>
              </a:ext>
            </a:extLst>
          </p:cNvPr>
          <p:cNvGrpSpPr/>
          <p:nvPr/>
        </p:nvGrpSpPr>
        <p:grpSpPr>
          <a:xfrm>
            <a:off x="9452510" y="3522581"/>
            <a:ext cx="1907253" cy="1478029"/>
            <a:chOff x="9452510" y="3639126"/>
            <a:chExt cx="1907253" cy="14780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E04B33-3B9E-04AA-807B-C883F8292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15202B"/>
                </a:clrFrom>
                <a:clrTo>
                  <a:srgbClr val="15202B">
                    <a:alpha val="0"/>
                  </a:srgbClr>
                </a:clrTo>
              </a:clrChange>
            </a:blip>
            <a:srcRect t="13363" b="9857"/>
            <a:stretch/>
          </p:blipFill>
          <p:spPr>
            <a:xfrm>
              <a:off x="9915728" y="3639126"/>
              <a:ext cx="980816" cy="980816"/>
            </a:xfrm>
            <a:prstGeom prst="ellipse">
              <a:avLst/>
            </a:prstGeom>
            <a:ln w="38100">
              <a:solidFill>
                <a:srgbClr val="FFED9F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A7889B-F4BE-D54D-1CA0-A9B0CDF23B3D}"/>
                </a:ext>
              </a:extLst>
            </p:cNvPr>
            <p:cNvSpPr/>
            <p:nvPr/>
          </p:nvSpPr>
          <p:spPr>
            <a:xfrm>
              <a:off x="9452510" y="4747823"/>
              <a:ext cx="1907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Alberto Del Bimbo</a:t>
              </a:r>
            </a:p>
          </p:txBody>
        </p:sp>
      </p:grpSp>
      <p:pic>
        <p:nvPicPr>
          <p:cNvPr id="26" name="Picture 25" descr="A whit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C4036B7-7D16-C576-D16A-47294B912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0" y="127558"/>
            <a:ext cx="1470216" cy="1470216"/>
          </a:xfrm>
          <a:prstGeom prst="rect">
            <a:avLst/>
          </a:prstGeom>
        </p:spPr>
      </p:pic>
      <p:grpSp>
        <p:nvGrpSpPr>
          <p:cNvPr id="38" name="Gruppo 37">
            <a:extLst>
              <a:ext uri="{FF2B5EF4-FFF2-40B4-BE49-F238E27FC236}">
                <a16:creationId xmlns:a16="http://schemas.microsoft.com/office/drawing/2014/main" id="{12570E93-703E-54F4-F87E-6C9540F2CB85}"/>
              </a:ext>
            </a:extLst>
          </p:cNvPr>
          <p:cNvGrpSpPr/>
          <p:nvPr/>
        </p:nvGrpSpPr>
        <p:grpSpPr>
          <a:xfrm>
            <a:off x="977878" y="3522582"/>
            <a:ext cx="1894775" cy="1478028"/>
            <a:chOff x="972534" y="3522582"/>
            <a:chExt cx="1894775" cy="14780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0C645A-410E-286C-FA45-849BFDBC2111}"/>
                </a:ext>
              </a:extLst>
            </p:cNvPr>
            <p:cNvSpPr>
              <a:spLocks/>
            </p:cNvSpPr>
            <p:nvPr/>
          </p:nvSpPr>
          <p:spPr>
            <a:xfrm>
              <a:off x="972534" y="4631278"/>
              <a:ext cx="18947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Alberto Baldrati*</a:t>
              </a:r>
            </a:p>
          </p:txBody>
        </p:sp>
        <p:pic>
          <p:nvPicPr>
            <p:cNvPr id="37" name="Immagine 36" descr="Immagine che contiene Viso umano, uomo, Fronte, sopracciglio&#10;&#10;Descrizione generata automaticamente">
              <a:extLst>
                <a:ext uri="{FF2B5EF4-FFF2-40B4-BE49-F238E27FC236}">
                  <a16:creationId xmlns:a16="http://schemas.microsoft.com/office/drawing/2014/main" id="{C66E21F2-E3B6-C299-82A2-E14165A61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170" y="3522582"/>
              <a:ext cx="1046955" cy="1046955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EE3AD474-78CE-1512-C842-4CB61A7412B4}"/>
              </a:ext>
            </a:extLst>
          </p:cNvPr>
          <p:cNvGrpSpPr/>
          <p:nvPr/>
        </p:nvGrpSpPr>
        <p:grpSpPr>
          <a:xfrm>
            <a:off x="3860610" y="3522582"/>
            <a:ext cx="2061220" cy="1478028"/>
            <a:chOff x="3860609" y="3522582"/>
            <a:chExt cx="2082991" cy="1478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FD7144-085E-F55C-FD4B-A7C40221BD2A}"/>
                </a:ext>
              </a:extLst>
            </p:cNvPr>
            <p:cNvSpPr/>
            <p:nvPr/>
          </p:nvSpPr>
          <p:spPr>
            <a:xfrm>
              <a:off x="3860609" y="4631278"/>
              <a:ext cx="20829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Lorenzo </a:t>
              </a:r>
              <a:r>
                <a:rPr lang="en-US" dirty="0" err="1"/>
                <a:t>Agnolucci</a:t>
              </a:r>
              <a:r>
                <a:rPr lang="en-US" dirty="0"/>
                <a:t>*</a:t>
              </a:r>
            </a:p>
          </p:txBody>
        </p:sp>
        <p:pic>
          <p:nvPicPr>
            <p:cNvPr id="40" name="Immagine 39" descr="Immagine che contiene Viso umano, Fronte, Mento, persona&#10;&#10;Descrizione generata automaticamente">
              <a:extLst>
                <a:ext uri="{FF2B5EF4-FFF2-40B4-BE49-F238E27FC236}">
                  <a16:creationId xmlns:a16="http://schemas.microsoft.com/office/drawing/2014/main" id="{4C3B8A27-98A2-E6B6-BF45-84B359B71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430" y="3522582"/>
              <a:ext cx="1046955" cy="1046955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1167BB7-2658-D8BE-0D81-1A6C0498ECDA}"/>
              </a:ext>
            </a:extLst>
          </p:cNvPr>
          <p:cNvGrpSpPr/>
          <p:nvPr/>
        </p:nvGrpSpPr>
        <p:grpSpPr>
          <a:xfrm>
            <a:off x="6783677" y="3522581"/>
            <a:ext cx="1488255" cy="1478029"/>
            <a:chOff x="6783677" y="3522581"/>
            <a:chExt cx="1488255" cy="1478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311091-3160-43CB-3DC1-C33CDD647A1F}"/>
                </a:ext>
              </a:extLst>
            </p:cNvPr>
            <p:cNvSpPr/>
            <p:nvPr/>
          </p:nvSpPr>
          <p:spPr>
            <a:xfrm>
              <a:off x="6783677" y="4631278"/>
              <a:ext cx="14882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Marco </a:t>
              </a:r>
              <a:r>
                <a:rPr lang="en-US" dirty="0" err="1"/>
                <a:t>Bertini</a:t>
              </a:r>
              <a:endParaRPr lang="en-US" dirty="0"/>
            </a:p>
          </p:txBody>
        </p:sp>
        <p:pic>
          <p:nvPicPr>
            <p:cNvPr id="43" name="Immagine 42" descr="Immagine che contiene Viso umano, occhiali, persona, Fronte&#10;&#10;Descrizione generata automaticamente">
              <a:extLst>
                <a:ext uri="{FF2B5EF4-FFF2-40B4-BE49-F238E27FC236}">
                  <a16:creationId xmlns:a16="http://schemas.microsoft.com/office/drawing/2014/main" id="{51BF707F-7D31-371F-D4AD-B9D88CB6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326" y="3522581"/>
              <a:ext cx="1046956" cy="1046956"/>
            </a:xfrm>
            <a:prstGeom prst="rect">
              <a:avLst/>
            </a:prstGeom>
          </p:spPr>
        </p:pic>
      </p:grp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D6900A6-9F19-F736-422C-71FB9B0821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7387" y="349582"/>
            <a:ext cx="2301225" cy="7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33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1469571" y="2632574"/>
            <a:ext cx="1388830" cy="1297170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2525487" y="4494590"/>
            <a:ext cx="1156264" cy="316895"/>
          </a:xfrm>
          <a:prstGeom prst="roundRect">
            <a:avLst>
              <a:gd name="adj" fmla="val 86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97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3568699" y="2666869"/>
            <a:ext cx="974835" cy="1232031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4254500" y="5041900"/>
            <a:ext cx="787399" cy="1054100"/>
          </a:xfrm>
          <a:prstGeom prst="roundRect">
            <a:avLst>
              <a:gd name="adj" fmla="val 86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12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5270500" y="3047999"/>
            <a:ext cx="330200" cy="419101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5270500" y="4114799"/>
            <a:ext cx="330201" cy="419101"/>
          </a:xfrm>
          <a:prstGeom prst="roundRect">
            <a:avLst>
              <a:gd name="adj" fmla="val 86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6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9BAFB849-C164-3DEE-6B5A-E48E013FC2B3}"/>
              </a:ext>
            </a:extLst>
          </p:cNvPr>
          <p:cNvSpPr/>
          <p:nvPr/>
        </p:nvSpPr>
        <p:spPr>
          <a:xfrm>
            <a:off x="6602444" y="3046540"/>
            <a:ext cx="4751356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Encapsulates the informative content of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v*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closing the gap between the image and text features</a:t>
            </a:r>
          </a:p>
        </p:txBody>
      </p:sp>
    </p:spTree>
    <p:extLst>
      <p:ext uri="{BB962C8B-B14F-4D97-AF65-F5344CB8AC3E}">
        <p14:creationId xmlns:p14="http://schemas.microsoft.com/office/powerpoint/2010/main" val="104871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9BAFB849-C164-3DEE-6B5A-E48E013FC2B3}"/>
              </a:ext>
            </a:extLst>
          </p:cNvPr>
          <p:cNvSpPr/>
          <p:nvPr/>
        </p:nvSpPr>
        <p:spPr>
          <a:xfrm>
            <a:off x="6602444" y="3046540"/>
            <a:ext cx="4751356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Encapsulates the informative content of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v*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closing the gap between the image and text features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85AAF43-6B99-204D-1154-478DFBE2DD5C}"/>
              </a:ext>
            </a:extLst>
          </p:cNvPr>
          <p:cNvSpPr/>
          <p:nvPr/>
        </p:nvSpPr>
        <p:spPr>
          <a:xfrm>
            <a:off x="1469571" y="2632574"/>
            <a:ext cx="1388830" cy="1297170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7BBCC2-2594-C92C-0D47-55D0C1FA4535}"/>
              </a:ext>
            </a:extLst>
          </p:cNvPr>
          <p:cNvSpPr/>
          <p:nvPr/>
        </p:nvSpPr>
        <p:spPr>
          <a:xfrm>
            <a:off x="1231024" y="4800716"/>
            <a:ext cx="1043903" cy="323497"/>
          </a:xfrm>
          <a:prstGeom prst="roundRect">
            <a:avLst>
              <a:gd name="adj" fmla="val 8612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2009EAF-8124-BB06-7E6B-0E4AF85B64D7}"/>
              </a:ext>
            </a:extLst>
          </p:cNvPr>
          <p:cNvSpPr/>
          <p:nvPr/>
        </p:nvSpPr>
        <p:spPr>
          <a:xfrm>
            <a:off x="965199" y="6104467"/>
            <a:ext cx="516195" cy="401808"/>
          </a:xfrm>
          <a:prstGeom prst="roundRect">
            <a:avLst>
              <a:gd name="adj" fmla="val 8612"/>
            </a:avLst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93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9BAFB849-C164-3DEE-6B5A-E48E013FC2B3}"/>
              </a:ext>
            </a:extLst>
          </p:cNvPr>
          <p:cNvSpPr/>
          <p:nvPr/>
        </p:nvSpPr>
        <p:spPr>
          <a:xfrm>
            <a:off x="6602444" y="3046540"/>
            <a:ext cx="4751356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Encapsulates the informative content of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v*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closing the gap between the image and text features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85AAF43-6B99-204D-1154-478DFBE2DD5C}"/>
              </a:ext>
            </a:extLst>
          </p:cNvPr>
          <p:cNvSpPr/>
          <p:nvPr/>
        </p:nvSpPr>
        <p:spPr>
          <a:xfrm>
            <a:off x="2683933" y="6142567"/>
            <a:ext cx="397934" cy="325608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C7BBCC2-2594-C92C-0D47-55D0C1FA4535}"/>
              </a:ext>
            </a:extLst>
          </p:cNvPr>
          <p:cNvSpPr/>
          <p:nvPr/>
        </p:nvSpPr>
        <p:spPr>
          <a:xfrm>
            <a:off x="1231024" y="4800716"/>
            <a:ext cx="1043903" cy="323497"/>
          </a:xfrm>
          <a:prstGeom prst="roundRect">
            <a:avLst>
              <a:gd name="adj" fmla="val 8612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2009EAF-8124-BB06-7E6B-0E4AF85B64D7}"/>
              </a:ext>
            </a:extLst>
          </p:cNvPr>
          <p:cNvSpPr/>
          <p:nvPr/>
        </p:nvSpPr>
        <p:spPr>
          <a:xfrm>
            <a:off x="3081867" y="6142567"/>
            <a:ext cx="1007533" cy="325608"/>
          </a:xfrm>
          <a:prstGeom prst="roundRect">
            <a:avLst>
              <a:gd name="adj" fmla="val 8612"/>
            </a:avLst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25D35AB-E0FB-1B6B-4EB3-740ED4E14B96}"/>
              </a:ext>
            </a:extLst>
          </p:cNvPr>
          <p:cNvSpPr/>
          <p:nvPr/>
        </p:nvSpPr>
        <p:spPr>
          <a:xfrm>
            <a:off x="3151333" y="6142567"/>
            <a:ext cx="938068" cy="325608"/>
          </a:xfrm>
          <a:prstGeom prst="roundRect">
            <a:avLst>
              <a:gd name="adj" fmla="val 8612"/>
            </a:avLst>
          </a:prstGeom>
          <a:solidFill>
            <a:srgbClr val="00B050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4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9BAFB849-C164-3DEE-6B5A-E48E013FC2B3}"/>
              </a:ext>
            </a:extLst>
          </p:cNvPr>
          <p:cNvSpPr/>
          <p:nvPr/>
        </p:nvSpPr>
        <p:spPr>
          <a:xfrm>
            <a:off x="6602444" y="3046540"/>
            <a:ext cx="4751356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Encapsulates the informative content of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v*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closing the gap between the image and text features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85AAF43-6B99-204D-1154-478DFBE2DD5C}"/>
              </a:ext>
            </a:extLst>
          </p:cNvPr>
          <p:cNvSpPr/>
          <p:nvPr/>
        </p:nvSpPr>
        <p:spPr>
          <a:xfrm>
            <a:off x="2683933" y="6142567"/>
            <a:ext cx="397934" cy="325608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2009EAF-8124-BB06-7E6B-0E4AF85B64D7}"/>
              </a:ext>
            </a:extLst>
          </p:cNvPr>
          <p:cNvSpPr/>
          <p:nvPr/>
        </p:nvSpPr>
        <p:spPr>
          <a:xfrm>
            <a:off x="3081867" y="6142567"/>
            <a:ext cx="1007533" cy="325608"/>
          </a:xfrm>
          <a:prstGeom prst="roundRect">
            <a:avLst>
              <a:gd name="adj" fmla="val 8612"/>
            </a:avLst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978914A-A666-B30C-49A7-1F9D3B0DD8AE}"/>
              </a:ext>
            </a:extLst>
          </p:cNvPr>
          <p:cNvSpPr/>
          <p:nvPr/>
        </p:nvSpPr>
        <p:spPr>
          <a:xfrm>
            <a:off x="3081867" y="5426137"/>
            <a:ext cx="1007533" cy="325608"/>
          </a:xfrm>
          <a:prstGeom prst="roundRect">
            <a:avLst>
              <a:gd name="adj" fmla="val 8612"/>
            </a:avLst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EB2C3BDD-BC1D-49C0-8132-23B33C70A96F}"/>
              </a:ext>
            </a:extLst>
          </p:cNvPr>
          <p:cNvSpPr/>
          <p:nvPr/>
        </p:nvSpPr>
        <p:spPr>
          <a:xfrm>
            <a:off x="2683933" y="5426137"/>
            <a:ext cx="397934" cy="323497"/>
          </a:xfrm>
          <a:prstGeom prst="roundRect">
            <a:avLst>
              <a:gd name="adj" fmla="val 8612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581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9BAFB849-C164-3DEE-6B5A-E48E013FC2B3}"/>
              </a:ext>
            </a:extLst>
          </p:cNvPr>
          <p:cNvSpPr/>
          <p:nvPr/>
        </p:nvSpPr>
        <p:spPr>
          <a:xfrm>
            <a:off x="6602444" y="3046540"/>
            <a:ext cx="4751356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Encapsulates the informative content of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v*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closing the gap between the image and text features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2009EAF-8124-BB06-7E6B-0E4AF85B64D7}"/>
              </a:ext>
            </a:extLst>
          </p:cNvPr>
          <p:cNvSpPr/>
          <p:nvPr/>
        </p:nvSpPr>
        <p:spPr>
          <a:xfrm>
            <a:off x="1837267" y="6142567"/>
            <a:ext cx="2252133" cy="325608"/>
          </a:xfrm>
          <a:prstGeom prst="roundRect">
            <a:avLst>
              <a:gd name="adj" fmla="val 8612"/>
            </a:avLst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978914A-A666-B30C-49A7-1F9D3B0DD8AE}"/>
              </a:ext>
            </a:extLst>
          </p:cNvPr>
          <p:cNvSpPr/>
          <p:nvPr/>
        </p:nvSpPr>
        <p:spPr>
          <a:xfrm>
            <a:off x="1837267" y="5426137"/>
            <a:ext cx="2252133" cy="325608"/>
          </a:xfrm>
          <a:prstGeom prst="roundRect">
            <a:avLst>
              <a:gd name="adj" fmla="val 8612"/>
            </a:avLst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87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9BAFB849-C164-3DEE-6B5A-E48E013FC2B3}"/>
              </a:ext>
            </a:extLst>
          </p:cNvPr>
          <p:cNvSpPr/>
          <p:nvPr/>
        </p:nvSpPr>
        <p:spPr>
          <a:xfrm>
            <a:off x="6602444" y="3046540"/>
            <a:ext cx="4751356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Encapsulates the informative content of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v*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closing the gap between the image and text features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2009EAF-8124-BB06-7E6B-0E4AF85B64D7}"/>
              </a:ext>
            </a:extLst>
          </p:cNvPr>
          <p:cNvSpPr/>
          <p:nvPr/>
        </p:nvSpPr>
        <p:spPr>
          <a:xfrm>
            <a:off x="4233333" y="5015413"/>
            <a:ext cx="787401" cy="1161022"/>
          </a:xfrm>
          <a:prstGeom prst="roundRect">
            <a:avLst>
              <a:gd name="adj" fmla="val 8612"/>
            </a:avLst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978914A-A666-B30C-49A7-1F9D3B0DD8AE}"/>
              </a:ext>
            </a:extLst>
          </p:cNvPr>
          <p:cNvSpPr/>
          <p:nvPr/>
        </p:nvSpPr>
        <p:spPr>
          <a:xfrm>
            <a:off x="4233333" y="5015413"/>
            <a:ext cx="787401" cy="1161022"/>
          </a:xfrm>
          <a:prstGeom prst="roundRect">
            <a:avLst>
              <a:gd name="adj" fmla="val 8612"/>
            </a:avLst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6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5694602" y="3555999"/>
            <a:ext cx="477598" cy="419101"/>
          </a:xfrm>
          <a:prstGeom prst="roundRect">
            <a:avLst>
              <a:gd name="adj" fmla="val 86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9BAFB849-C164-3DEE-6B5A-E48E013FC2B3}"/>
              </a:ext>
            </a:extLst>
          </p:cNvPr>
          <p:cNvSpPr/>
          <p:nvPr/>
        </p:nvSpPr>
        <p:spPr>
          <a:xfrm>
            <a:off x="6602444" y="3046540"/>
            <a:ext cx="4751356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Encapsulates the informative content of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v*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closing the gap between the image and text features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2009EAF-8124-BB06-7E6B-0E4AF85B64D7}"/>
              </a:ext>
            </a:extLst>
          </p:cNvPr>
          <p:cNvSpPr/>
          <p:nvPr/>
        </p:nvSpPr>
        <p:spPr>
          <a:xfrm>
            <a:off x="5318602" y="6170697"/>
            <a:ext cx="304801" cy="333078"/>
          </a:xfrm>
          <a:prstGeom prst="roundRect">
            <a:avLst>
              <a:gd name="adj" fmla="val 8612"/>
            </a:avLst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978914A-A666-B30C-49A7-1F9D3B0DD8AE}"/>
              </a:ext>
            </a:extLst>
          </p:cNvPr>
          <p:cNvSpPr/>
          <p:nvPr/>
        </p:nvSpPr>
        <p:spPr>
          <a:xfrm>
            <a:off x="5318602" y="5418667"/>
            <a:ext cx="304801" cy="333078"/>
          </a:xfrm>
          <a:prstGeom prst="roundRect">
            <a:avLst>
              <a:gd name="adj" fmla="val 8612"/>
            </a:avLst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21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70">
            <a:extLst>
              <a:ext uri="{FF2B5EF4-FFF2-40B4-BE49-F238E27FC236}">
                <a16:creationId xmlns:a16="http://schemas.microsoft.com/office/drawing/2014/main" id="{40A9AB5E-D023-FDF6-ED58-B16126CF2612}"/>
              </a:ext>
            </a:extLst>
          </p:cNvPr>
          <p:cNvSpPr/>
          <p:nvPr/>
        </p:nvSpPr>
        <p:spPr>
          <a:xfrm>
            <a:off x="838200" y="1283415"/>
            <a:ext cx="10510082" cy="1158343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BB6BB29-1BB5-F86A-38B1-B8C9611F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Composed</a:t>
            </a:r>
            <a:r>
              <a:rPr lang="it-IT" dirty="0"/>
              <a:t> Image </a:t>
            </a:r>
            <a:r>
              <a:rPr lang="it-IT" dirty="0" err="1"/>
              <a:t>Retrieval</a:t>
            </a:r>
            <a:r>
              <a:rPr lang="it-IT" dirty="0"/>
              <a:t> (CIR)</a:t>
            </a:r>
            <a:endParaRPr lang="en-US" dirty="0"/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A075F89E-8F12-ED16-0504-75C45AB76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818"/>
            <a:ext cx="10515600" cy="9136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b="0" i="0" dirty="0">
                <a:solidFill>
                  <a:srgbClr val="D1D5DB"/>
                </a:solidFill>
                <a:effectLst/>
              </a:rPr>
              <a:t>📸🔍 </a:t>
            </a:r>
            <a:r>
              <a:rPr lang="en-US" sz="2600" b="0" i="0" dirty="0">
                <a:effectLst/>
              </a:rPr>
              <a:t>In CIR, the goal is to find images that closely match the query image while incorporating the changes described in the caption</a:t>
            </a:r>
            <a:r>
              <a:rPr lang="en-US" sz="2600" b="0" i="0" dirty="0">
                <a:solidFill>
                  <a:srgbClr val="D1D5DB"/>
                </a:solidFill>
                <a:effectLst/>
              </a:rPr>
              <a:t>.</a:t>
            </a:r>
            <a:endParaRPr lang="en-US" sz="2600" dirty="0"/>
          </a:p>
        </p:txBody>
      </p:sp>
      <p:pic>
        <p:nvPicPr>
          <p:cNvPr id="3" name="Immagine 2" descr="Immagine che contiene schizzo, disegno, design, arte&#10;&#10;Descrizione generata automaticamente">
            <a:extLst>
              <a:ext uri="{FF2B5EF4-FFF2-40B4-BE49-F238E27FC236}">
                <a16:creationId xmlns:a16="http://schemas.microsoft.com/office/drawing/2014/main" id="{AAE0DB31-17B3-A4AC-2D70-FA2C98609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32" y="3866357"/>
            <a:ext cx="2375975" cy="2274056"/>
          </a:xfrm>
          <a:prstGeom prst="rect">
            <a:avLst/>
          </a:prstGeom>
        </p:spPr>
      </p:pic>
      <p:cxnSp>
        <p:nvCxnSpPr>
          <p:cNvPr id="7" name="Straight Arrow Connector 13" descr=" 185">
            <a:extLst>
              <a:ext uri="{FF2B5EF4-FFF2-40B4-BE49-F238E27FC236}">
                <a16:creationId xmlns:a16="http://schemas.microsoft.com/office/drawing/2014/main" id="{88BF8FD3-4509-1AA9-40DC-F7AEAF042C72}"/>
              </a:ext>
            </a:extLst>
          </p:cNvPr>
          <p:cNvCxnSpPr>
            <a:cxnSpLocks/>
          </p:cNvCxnSpPr>
          <p:nvPr/>
        </p:nvCxnSpPr>
        <p:spPr>
          <a:xfrm>
            <a:off x="6368863" y="4868886"/>
            <a:ext cx="936288" cy="0"/>
          </a:xfrm>
          <a:prstGeom prst="straightConnector1">
            <a:avLst/>
          </a:prstGeom>
          <a:ln w="38100">
            <a:solidFill>
              <a:srgbClr val="FFED9F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1C28B2AE-AB9D-0DCD-EC5B-9DFF91E9F3D7}"/>
              </a:ext>
            </a:extLst>
          </p:cNvPr>
          <p:cNvSpPr/>
          <p:nvPr/>
        </p:nvSpPr>
        <p:spPr>
          <a:xfrm>
            <a:off x="3575212" y="4063489"/>
            <a:ext cx="2460288" cy="1800799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>
                <a:alpha val="32000"/>
              </a:schemeClr>
            </a:solidFill>
          </a:ln>
          <a:effectLst>
            <a:outerShdw blurRad="88900" dist="889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2400" dirty="0">
                <a:solidFill>
                  <a:schemeClr val="tx1"/>
                </a:solidFill>
                <a:latin typeface="Open Sans" panose="020B0606030504020204"/>
              </a:rPr>
              <a:t>h</a:t>
            </a:r>
            <a:r>
              <a:rPr kumimoji="0" lang="it-IT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as</a:t>
            </a:r>
            <a:r>
              <a:rPr kumimoji="0" lang="it-IT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 a </a:t>
            </a:r>
            <a:r>
              <a:rPr kumimoji="0" lang="it-IT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different</a:t>
            </a:r>
            <a:r>
              <a:rPr kumimoji="0" lang="it-IT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 color and more stickers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/>
              <a:ea typeface="+mn-ea"/>
              <a:cs typeface="+mn-cs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594D1B-915F-BB74-31D9-07CEE04FA518}"/>
              </a:ext>
            </a:extLst>
          </p:cNvPr>
          <p:cNvSpPr/>
          <p:nvPr/>
        </p:nvSpPr>
        <p:spPr>
          <a:xfrm>
            <a:off x="838200" y="3567171"/>
            <a:ext cx="5395965" cy="2793436"/>
          </a:xfrm>
          <a:prstGeom prst="roundRect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22">
            <a:extLst>
              <a:ext uri="{FF2B5EF4-FFF2-40B4-BE49-F238E27FC236}">
                <a16:creationId xmlns:a16="http://schemas.microsoft.com/office/drawing/2014/main" id="{F23F5D83-9E27-7D32-A490-1AF2485DF05D}"/>
              </a:ext>
            </a:extLst>
          </p:cNvPr>
          <p:cNvSpPr/>
          <p:nvPr/>
        </p:nvSpPr>
        <p:spPr>
          <a:xfrm>
            <a:off x="2966503" y="2999832"/>
            <a:ext cx="1139357" cy="646331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889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Query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FFFEC89-7616-B3C8-D1D3-F8845F163E16}"/>
              </a:ext>
            </a:extLst>
          </p:cNvPr>
          <p:cNvSpPr/>
          <p:nvPr/>
        </p:nvSpPr>
        <p:spPr>
          <a:xfrm>
            <a:off x="7475974" y="3567170"/>
            <a:ext cx="3872308" cy="2791447"/>
          </a:xfrm>
          <a:prstGeom prst="roundRect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magine 17" descr="Immagine che contiene erba, computer, computer, aria aperta&#10;&#10;Descrizione generata automaticamente">
            <a:extLst>
              <a:ext uri="{FF2B5EF4-FFF2-40B4-BE49-F238E27FC236}">
                <a16:creationId xmlns:a16="http://schemas.microsoft.com/office/drawing/2014/main" id="{3C5FDC4A-102E-1BB6-1DA4-AAD22BEF7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16" y="3873728"/>
            <a:ext cx="998092" cy="998092"/>
          </a:xfrm>
          <a:prstGeom prst="rect">
            <a:avLst/>
          </a:prstGeom>
        </p:spPr>
      </p:pic>
      <p:sp>
        <p:nvSpPr>
          <p:cNvPr id="19" name="Rectangle: Rounded Corners 22">
            <a:extLst>
              <a:ext uri="{FF2B5EF4-FFF2-40B4-BE49-F238E27FC236}">
                <a16:creationId xmlns:a16="http://schemas.microsoft.com/office/drawing/2014/main" id="{C5C8F072-6C60-DFB6-E16A-B19998F39804}"/>
              </a:ext>
            </a:extLst>
          </p:cNvPr>
          <p:cNvSpPr/>
          <p:nvPr/>
        </p:nvSpPr>
        <p:spPr>
          <a:xfrm>
            <a:off x="8842024" y="3016251"/>
            <a:ext cx="1306811" cy="646331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889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Gallery</a:t>
            </a:r>
          </a:p>
        </p:txBody>
      </p:sp>
      <p:pic>
        <p:nvPicPr>
          <p:cNvPr id="21" name="Immagine 20" descr="Immagine che contiene computer, computer, gadget, periferico&#10;&#10;Descrizione generata automaticamente">
            <a:extLst>
              <a:ext uri="{FF2B5EF4-FFF2-40B4-BE49-F238E27FC236}">
                <a16:creationId xmlns:a16="http://schemas.microsoft.com/office/drawing/2014/main" id="{3FE7947A-A280-0B22-6713-5ED5F09E9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28" y="3873728"/>
            <a:ext cx="997200" cy="997200"/>
          </a:xfrm>
          <a:prstGeom prst="rect">
            <a:avLst/>
          </a:prstGeom>
        </p:spPr>
      </p:pic>
      <p:pic>
        <p:nvPicPr>
          <p:cNvPr id="26" name="Immagine 25" descr="Immagine che contiene computer, computer, Barra spaziatrice, Dispositivo di output&#10;&#10;Descrizione generata automaticamente">
            <a:extLst>
              <a:ext uri="{FF2B5EF4-FFF2-40B4-BE49-F238E27FC236}">
                <a16:creationId xmlns:a16="http://schemas.microsoft.com/office/drawing/2014/main" id="{1DC8359D-B5A0-7CFE-8BE7-29A8EAB3C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551" y="3863535"/>
            <a:ext cx="997200" cy="997200"/>
          </a:xfrm>
          <a:prstGeom prst="rect">
            <a:avLst/>
          </a:prstGeom>
        </p:spPr>
      </p:pic>
      <p:pic>
        <p:nvPicPr>
          <p:cNvPr id="28" name="Immagine 27" descr="Immagine che contiene computer, interno, computer, muro&#10;&#10;Descrizione generata automaticamente">
            <a:extLst>
              <a:ext uri="{FF2B5EF4-FFF2-40B4-BE49-F238E27FC236}">
                <a16:creationId xmlns:a16="http://schemas.microsoft.com/office/drawing/2014/main" id="{F682EC03-9662-94E8-2296-99999E673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687" y="5094020"/>
            <a:ext cx="997200" cy="997200"/>
          </a:xfrm>
          <a:prstGeom prst="rect">
            <a:avLst/>
          </a:prstGeom>
        </p:spPr>
      </p:pic>
      <p:pic>
        <p:nvPicPr>
          <p:cNvPr id="32" name="Immagine 31" descr="Immagine che contiene elettronica, computer, computer, Dispositivo elettronico&#10;&#10;Descrizione generata automaticamente">
            <a:extLst>
              <a:ext uri="{FF2B5EF4-FFF2-40B4-BE49-F238E27FC236}">
                <a16:creationId xmlns:a16="http://schemas.microsoft.com/office/drawing/2014/main" id="{A9E55552-1F71-D997-5F9E-AA69B5C02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16" y="5100071"/>
            <a:ext cx="998092" cy="998092"/>
          </a:xfrm>
          <a:prstGeom prst="rect">
            <a:avLst/>
          </a:prstGeom>
        </p:spPr>
      </p:pic>
      <p:pic>
        <p:nvPicPr>
          <p:cNvPr id="34" name="Immagine 33" descr="Immagine che contiene elettronica, computer, computer, Dispositivo elettronico&#10;&#10;Descrizione generata automaticamente">
            <a:extLst>
              <a:ext uri="{FF2B5EF4-FFF2-40B4-BE49-F238E27FC236}">
                <a16:creationId xmlns:a16="http://schemas.microsoft.com/office/drawing/2014/main" id="{D6293722-EA31-8307-F163-1C93A7F4B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551" y="5100517"/>
            <a:ext cx="997200" cy="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9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5694602" y="3599008"/>
            <a:ext cx="477598" cy="333079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5694602" y="3599009"/>
            <a:ext cx="477598" cy="333078"/>
          </a:xfrm>
          <a:prstGeom prst="roundRect">
            <a:avLst>
              <a:gd name="adj" fmla="val 861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9BAFB849-C164-3DEE-6B5A-E48E013FC2B3}"/>
              </a:ext>
            </a:extLst>
          </p:cNvPr>
          <p:cNvSpPr/>
          <p:nvPr/>
        </p:nvSpPr>
        <p:spPr>
          <a:xfrm>
            <a:off x="6602444" y="3046540"/>
            <a:ext cx="4751356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Encapsulates the informative content of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v*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closing the gap between the image and text features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2009EAF-8124-BB06-7E6B-0E4AF85B64D7}"/>
              </a:ext>
            </a:extLst>
          </p:cNvPr>
          <p:cNvSpPr/>
          <p:nvPr/>
        </p:nvSpPr>
        <p:spPr>
          <a:xfrm>
            <a:off x="5694602" y="5751745"/>
            <a:ext cx="401398" cy="333078"/>
          </a:xfrm>
          <a:prstGeom prst="roundRect">
            <a:avLst>
              <a:gd name="adj" fmla="val 8612"/>
            </a:avLst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978914A-A666-B30C-49A7-1F9D3B0DD8AE}"/>
              </a:ext>
            </a:extLst>
          </p:cNvPr>
          <p:cNvSpPr/>
          <p:nvPr/>
        </p:nvSpPr>
        <p:spPr>
          <a:xfrm>
            <a:off x="5688636" y="5751745"/>
            <a:ext cx="407364" cy="333078"/>
          </a:xfrm>
          <a:prstGeom prst="roundRect">
            <a:avLst>
              <a:gd name="adj" fmla="val 8612"/>
            </a:avLst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7" name="Rectangle: Rounded Corners 17">
            <a:extLst>
              <a:ext uri="{FF2B5EF4-FFF2-40B4-BE49-F238E27FC236}">
                <a16:creationId xmlns:a16="http://schemas.microsoft.com/office/drawing/2014/main" id="{359A90E2-9E96-11A8-40BB-BD9317514BCD}"/>
              </a:ext>
            </a:extLst>
          </p:cNvPr>
          <p:cNvSpPr/>
          <p:nvPr/>
        </p:nvSpPr>
        <p:spPr>
          <a:xfrm>
            <a:off x="6602443" y="5032736"/>
            <a:ext cx="4751355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Regularizes 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v*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make it capable of interacting with actual CLIP word tokens</a:t>
            </a:r>
          </a:p>
        </p:txBody>
      </p:sp>
    </p:spTree>
    <p:extLst>
      <p:ext uri="{BB962C8B-B14F-4D97-AF65-F5344CB8AC3E}">
        <p14:creationId xmlns:p14="http://schemas.microsoft.com/office/powerpoint/2010/main" val="3150073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7844C69-8015-0DB8-1EFB-6139A8A7708D}"/>
              </a:ext>
            </a:extLst>
          </p:cNvPr>
          <p:cNvSpPr/>
          <p:nvPr/>
        </p:nvSpPr>
        <p:spPr>
          <a:xfrm>
            <a:off x="6400788" y="1961063"/>
            <a:ext cx="4775477" cy="1533273"/>
          </a:xfrm>
          <a:prstGeom prst="roundRect">
            <a:avLst>
              <a:gd name="adj" fmla="val 65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85">
            <a:extLst>
              <a:ext uri="{FF2B5EF4-FFF2-40B4-BE49-F238E27FC236}">
                <a16:creationId xmlns:a16="http://schemas.microsoft.com/office/drawing/2014/main" id="{C36CDE82-0DAB-FAF5-3DE6-B4BBA6D2C4C7}"/>
              </a:ext>
            </a:extLst>
          </p:cNvPr>
          <p:cNvSpPr/>
          <p:nvPr/>
        </p:nvSpPr>
        <p:spPr>
          <a:xfrm>
            <a:off x="1015731" y="1961064"/>
            <a:ext cx="4727853" cy="153327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An iterative </a:t>
            </a:r>
            <a:r>
              <a:rPr lang="en-US" sz="2000" b="1" dirty="0">
                <a:latin typeface="Open Sans" panose="020B0606030504020204"/>
              </a:rPr>
              <a:t>Optimization-based Textual Inversion (OTI) </a:t>
            </a:r>
            <a:r>
              <a:rPr lang="en-US" sz="2000" dirty="0">
                <a:latin typeface="Open Sans" panose="020B0606030504020204"/>
              </a:rPr>
              <a:t>to generate a pseudo-word token per image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 </a:t>
            </a:r>
            <a:r>
              <a:rPr lang="it-IT" dirty="0" err="1"/>
              <a:t>Overview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C97706-6800-3452-6327-8342C73C5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114"/>
            <a:ext cx="10515600" cy="5456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600" dirty="0"/>
              <a:t>Given an </a:t>
            </a:r>
            <a:r>
              <a:rPr lang="it-IT" sz="2600" b="1" dirty="0" err="1"/>
              <a:t>unlabeled</a:t>
            </a:r>
            <a:r>
              <a:rPr lang="it-IT" sz="2600" dirty="0"/>
              <a:t> dataset, SEARLE training </a:t>
            </a:r>
            <a:r>
              <a:rPr lang="it-IT" sz="2600" dirty="0" err="1"/>
              <a:t>involves</a:t>
            </a:r>
            <a:r>
              <a:rPr lang="it-IT" sz="2600" dirty="0"/>
              <a:t> </a:t>
            </a:r>
            <a:r>
              <a:rPr lang="it-IT" sz="2600" dirty="0" err="1"/>
              <a:t>two</a:t>
            </a:r>
            <a:r>
              <a:rPr lang="it-IT" sz="2600" dirty="0"/>
              <a:t> stages:</a:t>
            </a:r>
            <a:endParaRPr lang="en-US" sz="2600" dirty="0"/>
          </a:p>
        </p:txBody>
      </p: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D1D453F-EAAD-6EC1-D819-715817605B15}"/>
              </a:ext>
            </a:extLst>
          </p:cNvPr>
          <p:cNvCxnSpPr>
            <a:cxnSpLocks/>
          </p:cNvCxnSpPr>
          <p:nvPr/>
        </p:nvCxnSpPr>
        <p:spPr>
          <a:xfrm>
            <a:off x="6095999" y="2032245"/>
            <a:ext cx="0" cy="139675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4AEF06A8-91E3-BCBD-A6BF-D0DE2202350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70" y="3831007"/>
            <a:ext cx="9226059" cy="2869831"/>
          </a:xfrm>
          <a:prstGeom prst="rect">
            <a:avLst/>
          </a:prstGeom>
        </p:spPr>
      </p:pic>
      <p:sp>
        <p:nvSpPr>
          <p:cNvPr id="13" name="Rectangle: Rounded Corners 185">
            <a:extLst>
              <a:ext uri="{FF2B5EF4-FFF2-40B4-BE49-F238E27FC236}">
                <a16:creationId xmlns:a16="http://schemas.microsoft.com/office/drawing/2014/main" id="{851E9865-AE2B-C4F8-7620-30FD7775B9D0}"/>
              </a:ext>
            </a:extLst>
          </p:cNvPr>
          <p:cNvSpPr/>
          <p:nvPr/>
        </p:nvSpPr>
        <p:spPr>
          <a:xfrm>
            <a:off x="6400786" y="1961062"/>
            <a:ext cx="4775479" cy="1533274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2: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The training of </a:t>
            </a:r>
            <a:r>
              <a:rPr lang="en-US" sz="2000" b="1" dirty="0">
                <a:latin typeface="Open Sans" panose="020B0606030504020204"/>
              </a:rPr>
              <a:t>a textual inversion network</a:t>
            </a:r>
            <a:r>
              <a:rPr lang="en-US" sz="2000" dirty="0">
                <a:latin typeface="Open Sans" panose="020B0606030504020204"/>
              </a:rPr>
              <a:t> φ by distilling the knowledge embedded in pre-generated tokens</a:t>
            </a:r>
          </a:p>
        </p:txBody>
      </p:sp>
      <p:sp>
        <p:nvSpPr>
          <p:cNvPr id="16" name="Elaborazione alternativa 15">
            <a:extLst>
              <a:ext uri="{FF2B5EF4-FFF2-40B4-BE49-F238E27FC236}">
                <a16:creationId xmlns:a16="http://schemas.microsoft.com/office/drawing/2014/main" id="{BED4EFF3-9F8E-03BB-B4A6-C2211A3F7A5B}"/>
              </a:ext>
            </a:extLst>
          </p:cNvPr>
          <p:cNvSpPr/>
          <p:nvPr/>
        </p:nvSpPr>
        <p:spPr>
          <a:xfrm>
            <a:off x="7411162" y="4124324"/>
            <a:ext cx="3297867" cy="1917701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85">
            <a:extLst>
              <a:ext uri="{FF2B5EF4-FFF2-40B4-BE49-F238E27FC236}">
                <a16:creationId xmlns:a16="http://schemas.microsoft.com/office/drawing/2014/main" id="{A0EABA95-3011-AC61-95E8-B32A1B7E9775}"/>
              </a:ext>
            </a:extLst>
          </p:cNvPr>
          <p:cNvSpPr/>
          <p:nvPr/>
        </p:nvSpPr>
        <p:spPr>
          <a:xfrm>
            <a:off x="6400788" y="1961062"/>
            <a:ext cx="4775479" cy="1533274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2: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The training of </a:t>
            </a:r>
            <a:r>
              <a:rPr lang="en-US" sz="2000" b="1" dirty="0">
                <a:latin typeface="Open Sans" panose="020B0606030504020204"/>
              </a:rPr>
              <a:t>a textual inversion network</a:t>
            </a:r>
            <a:r>
              <a:rPr lang="en-US" sz="2000" dirty="0">
                <a:latin typeface="Open Sans" panose="020B0606030504020204"/>
              </a:rPr>
              <a:t> φ by distilling the knowledge embedded in pre-generated tokens</a:t>
            </a:r>
          </a:p>
        </p:txBody>
      </p:sp>
    </p:spTree>
    <p:extLst>
      <p:ext uri="{BB962C8B-B14F-4D97-AF65-F5344CB8AC3E}">
        <p14:creationId xmlns:p14="http://schemas.microsoft.com/office/powerpoint/2010/main" val="360815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Inversion</a:t>
            </a:r>
            <a:r>
              <a:rPr lang="it-IT" dirty="0"/>
              <a:t> Network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325563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2: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retain the expressive power of OTI while achieving a negligible inference time, we train a network </a:t>
            </a:r>
            <a:r>
              <a:rPr lang="en-US" sz="2000" dirty="0">
                <a:latin typeface="Open Sans" panose="020B0606030504020204"/>
              </a:rPr>
              <a:t>φ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distilling the knowledge embedded in the OTI pre-generated pseudo-word tokens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3E0F57-6BA3-D997-9906-B3DFFF3898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9239"/>
            <a:ext cx="6132287" cy="399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3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Inversion</a:t>
            </a:r>
            <a:r>
              <a:rPr lang="it-IT" dirty="0"/>
              <a:t> Network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325563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2: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retain the expressive power of OTI while achieving a negligible inference time, we train a network </a:t>
            </a:r>
            <a:r>
              <a:rPr lang="en-US" sz="2000" dirty="0">
                <a:latin typeface="Open Sans" panose="020B0606030504020204"/>
              </a:rPr>
              <a:t>φ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distilling the knowledge embedded in the OTI pre-generated pseudo-word tokens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3E0F57-6BA3-D997-9906-B3DFFF3898F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9239"/>
            <a:ext cx="6132287" cy="3997744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FAC7E62-A36B-A195-B96B-98FA37DEC1E6}"/>
              </a:ext>
            </a:extLst>
          </p:cNvPr>
          <p:cNvSpPr/>
          <p:nvPr/>
        </p:nvSpPr>
        <p:spPr>
          <a:xfrm>
            <a:off x="838200" y="2679240"/>
            <a:ext cx="1816100" cy="1746944"/>
          </a:xfrm>
          <a:prstGeom prst="roundRect">
            <a:avLst>
              <a:gd name="adj" fmla="val 8612"/>
            </a:avLst>
          </a:prstGeom>
          <a:solidFill>
            <a:srgbClr val="0070C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30FA16-7D78-CCFE-7622-8BF0CEB441EB}"/>
              </a:ext>
            </a:extLst>
          </p:cNvPr>
          <p:cNvSpPr/>
          <p:nvPr/>
        </p:nvSpPr>
        <p:spPr>
          <a:xfrm>
            <a:off x="3197510" y="2679238"/>
            <a:ext cx="1145890" cy="1119747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3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Inversion</a:t>
            </a:r>
            <a:r>
              <a:rPr lang="it-IT" dirty="0"/>
              <a:t> Network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325563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2: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retain the expressive power of OTI while achieving a negligible inference time, we train a network </a:t>
            </a:r>
            <a:r>
              <a:rPr lang="en-US" sz="2000" dirty="0">
                <a:latin typeface="Open Sans" panose="020B0606030504020204"/>
              </a:rPr>
              <a:t>φ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distilling the knowledge embedded in the OTI pre-generated pseudo-word tokens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3E0F57-6BA3-D997-9906-B3DFFF3898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9239"/>
            <a:ext cx="6132287" cy="3997744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FAC7E62-A36B-A195-B96B-98FA37DEC1E6}"/>
              </a:ext>
            </a:extLst>
          </p:cNvPr>
          <p:cNvSpPr/>
          <p:nvPr/>
        </p:nvSpPr>
        <p:spPr>
          <a:xfrm>
            <a:off x="3022600" y="3798985"/>
            <a:ext cx="774700" cy="1001615"/>
          </a:xfrm>
          <a:prstGeom prst="roundRect">
            <a:avLst>
              <a:gd name="adj" fmla="val 8612"/>
            </a:avLst>
          </a:prstGeom>
          <a:solidFill>
            <a:srgbClr val="0070C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30FA16-7D78-CCFE-7622-8BF0CEB441EB}"/>
              </a:ext>
            </a:extLst>
          </p:cNvPr>
          <p:cNvSpPr/>
          <p:nvPr/>
        </p:nvSpPr>
        <p:spPr>
          <a:xfrm>
            <a:off x="3197510" y="2679238"/>
            <a:ext cx="1145890" cy="1119747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3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Inversion</a:t>
            </a:r>
            <a:r>
              <a:rPr lang="it-IT" dirty="0"/>
              <a:t> Network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325563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2: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retain the expressive power of OTI while achieving a negligible inference time, we train a network </a:t>
            </a:r>
            <a:r>
              <a:rPr lang="en-US" sz="2000" dirty="0">
                <a:latin typeface="Open Sans" panose="020B0606030504020204"/>
              </a:rPr>
              <a:t>φ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distilling the knowledge embedded in the OTI pre-generated pseudo-word tokens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3E0F57-6BA3-D997-9906-B3DFFF3898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9239"/>
            <a:ext cx="6132287" cy="3997744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FAC7E62-A36B-A195-B96B-98FA37DEC1E6}"/>
              </a:ext>
            </a:extLst>
          </p:cNvPr>
          <p:cNvSpPr/>
          <p:nvPr/>
        </p:nvSpPr>
        <p:spPr>
          <a:xfrm>
            <a:off x="3886200" y="3798985"/>
            <a:ext cx="774700" cy="1001615"/>
          </a:xfrm>
          <a:prstGeom prst="roundRect">
            <a:avLst>
              <a:gd name="adj" fmla="val 8612"/>
            </a:avLst>
          </a:prstGeom>
          <a:solidFill>
            <a:srgbClr val="0070C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30FA16-7D78-CCFE-7622-8BF0CEB441EB}"/>
              </a:ext>
            </a:extLst>
          </p:cNvPr>
          <p:cNvSpPr/>
          <p:nvPr/>
        </p:nvSpPr>
        <p:spPr>
          <a:xfrm>
            <a:off x="3197510" y="2679238"/>
            <a:ext cx="1145890" cy="1119747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741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Inversion</a:t>
            </a:r>
            <a:r>
              <a:rPr lang="it-IT" dirty="0"/>
              <a:t> Network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325563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2: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retain the expressive power of OTI while achieving a negligible inference time, we train a network </a:t>
            </a:r>
            <a:r>
              <a:rPr lang="en-US" sz="2000" dirty="0">
                <a:latin typeface="Open Sans" panose="020B0606030504020204"/>
              </a:rPr>
              <a:t>φ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distilling the knowledge embedded in the OTI pre-generated pseudo-word tokens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3E0F57-6BA3-D997-9906-B3DFFF3898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9239"/>
            <a:ext cx="6132287" cy="3997744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FAC7E62-A36B-A195-B96B-98FA37DEC1E6}"/>
              </a:ext>
            </a:extLst>
          </p:cNvPr>
          <p:cNvSpPr/>
          <p:nvPr/>
        </p:nvSpPr>
        <p:spPr>
          <a:xfrm>
            <a:off x="4838699" y="3798985"/>
            <a:ext cx="431801" cy="925415"/>
          </a:xfrm>
          <a:prstGeom prst="roundRect">
            <a:avLst>
              <a:gd name="adj" fmla="val 8612"/>
            </a:avLst>
          </a:prstGeom>
          <a:solidFill>
            <a:srgbClr val="0070C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30FA16-7D78-CCFE-7622-8BF0CEB441EB}"/>
              </a:ext>
            </a:extLst>
          </p:cNvPr>
          <p:cNvSpPr/>
          <p:nvPr/>
        </p:nvSpPr>
        <p:spPr>
          <a:xfrm>
            <a:off x="4838698" y="2749859"/>
            <a:ext cx="431801" cy="925415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2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Inversion</a:t>
            </a:r>
            <a:r>
              <a:rPr lang="it-IT" dirty="0"/>
              <a:t> Network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325563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2: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retain the expressive power of OTI while achieving a negligible inference time, we train a network </a:t>
            </a:r>
            <a:r>
              <a:rPr lang="en-US" sz="2000" dirty="0">
                <a:latin typeface="Open Sans" panose="020B0606030504020204"/>
              </a:rPr>
              <a:t>φ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distilling the knowledge embedded in the OTI pre-generated pseudo-word tokens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3E0F57-6BA3-D997-9906-B3DFFF3898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9239"/>
            <a:ext cx="6132287" cy="3997744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FAC7E62-A36B-A195-B96B-98FA37DEC1E6}"/>
              </a:ext>
            </a:extLst>
          </p:cNvPr>
          <p:cNvSpPr/>
          <p:nvPr/>
        </p:nvSpPr>
        <p:spPr>
          <a:xfrm>
            <a:off x="5842000" y="3520905"/>
            <a:ext cx="558800" cy="390696"/>
          </a:xfrm>
          <a:prstGeom prst="roundRect">
            <a:avLst>
              <a:gd name="adj" fmla="val 8612"/>
            </a:avLst>
          </a:prstGeom>
          <a:solidFill>
            <a:srgbClr val="0070C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30FA16-7D78-CCFE-7622-8BF0CEB441EB}"/>
              </a:ext>
            </a:extLst>
          </p:cNvPr>
          <p:cNvSpPr/>
          <p:nvPr/>
        </p:nvSpPr>
        <p:spPr>
          <a:xfrm>
            <a:off x="5842000" y="3520904"/>
            <a:ext cx="558800" cy="390696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C2F63372-556A-936A-CD0A-1F4C1233B031}"/>
              </a:ext>
            </a:extLst>
          </p:cNvPr>
          <p:cNvSpPr/>
          <p:nvPr/>
        </p:nvSpPr>
        <p:spPr>
          <a:xfrm>
            <a:off x="6865840" y="2801895"/>
            <a:ext cx="4487959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Minimizes the distance between the predicted pseudo-word token </a:t>
            </a:r>
            <a:r>
              <a:rPr lang="en-US" sz="2000" b="1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v*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its corresponding pre-generated token </a:t>
            </a:r>
            <a:r>
              <a:rPr lang="en-US" sz="2000" b="1" dirty="0"/>
              <a:t>v̅*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7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Inversion</a:t>
            </a:r>
            <a:r>
              <a:rPr lang="it-IT" dirty="0"/>
              <a:t> Network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325563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2: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retain the expressive power of OTI while achieving a negligible inference time, we train a network </a:t>
            </a:r>
            <a:r>
              <a:rPr lang="en-US" sz="2000" dirty="0">
                <a:latin typeface="Open Sans" panose="020B0606030504020204"/>
              </a:rPr>
              <a:t>φ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distilling the knowledge embedded in the OTI pre-generated pseudo-word tokens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3E0F57-6BA3-D997-9906-B3DFFF3898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9239"/>
            <a:ext cx="6132287" cy="3997744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FAC7E62-A36B-A195-B96B-98FA37DEC1E6}"/>
              </a:ext>
            </a:extLst>
          </p:cNvPr>
          <p:cNvSpPr/>
          <p:nvPr/>
        </p:nvSpPr>
        <p:spPr>
          <a:xfrm>
            <a:off x="5842000" y="3520905"/>
            <a:ext cx="558800" cy="390696"/>
          </a:xfrm>
          <a:prstGeom prst="roundRect">
            <a:avLst>
              <a:gd name="adj" fmla="val 8612"/>
            </a:avLst>
          </a:prstGeom>
          <a:solidFill>
            <a:srgbClr val="0070C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30FA16-7D78-CCFE-7622-8BF0CEB441EB}"/>
              </a:ext>
            </a:extLst>
          </p:cNvPr>
          <p:cNvSpPr/>
          <p:nvPr/>
        </p:nvSpPr>
        <p:spPr>
          <a:xfrm>
            <a:off x="5842000" y="3520904"/>
            <a:ext cx="558800" cy="390696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C2F63372-556A-936A-CD0A-1F4C1233B031}"/>
              </a:ext>
            </a:extLst>
          </p:cNvPr>
          <p:cNvSpPr/>
          <p:nvPr/>
        </p:nvSpPr>
        <p:spPr>
          <a:xfrm>
            <a:off x="6865840" y="2801895"/>
            <a:ext cx="4487959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Minimizes the distance between the predicted pseudo-word token </a:t>
            </a:r>
            <a:r>
              <a:rPr lang="en-US" sz="2000" b="1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v*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its corresponding pre-generated token </a:t>
            </a:r>
            <a:r>
              <a:rPr lang="en-US" sz="2000" b="1" dirty="0"/>
              <a:t>v̅*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3FAFAA8-711D-6F4E-05C7-2E9D8F616B20}"/>
              </a:ext>
            </a:extLst>
          </p:cNvPr>
          <p:cNvSpPr/>
          <p:nvPr/>
        </p:nvSpPr>
        <p:spPr>
          <a:xfrm>
            <a:off x="5681012" y="5675545"/>
            <a:ext cx="461494" cy="390696"/>
          </a:xfrm>
          <a:prstGeom prst="roundRect">
            <a:avLst>
              <a:gd name="adj" fmla="val 8612"/>
            </a:avLst>
          </a:prstGeom>
          <a:solidFill>
            <a:srgbClr val="00B05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10" name="Rectangle: Rounded Corners 17">
            <a:extLst>
              <a:ext uri="{FF2B5EF4-FFF2-40B4-BE49-F238E27FC236}">
                <a16:creationId xmlns:a16="http://schemas.microsoft.com/office/drawing/2014/main" id="{DA33A843-C345-CD9C-18BC-0F00E0BB29AC}"/>
              </a:ext>
            </a:extLst>
          </p:cNvPr>
          <p:cNvSpPr/>
          <p:nvPr/>
        </p:nvSpPr>
        <p:spPr>
          <a:xfrm>
            <a:off x="6865840" y="5032736"/>
            <a:ext cx="4487958" cy="1438017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Regularizes </a:t>
            </a:r>
            <a:r>
              <a:rPr lang="en-US" sz="2000" b="1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v*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make it capable of interacting with actual CLIP word tokens</a:t>
            </a:r>
          </a:p>
        </p:txBody>
      </p:sp>
    </p:spTree>
    <p:extLst>
      <p:ext uri="{BB962C8B-B14F-4D97-AF65-F5344CB8AC3E}">
        <p14:creationId xmlns:p14="http://schemas.microsoft.com/office/powerpoint/2010/main" val="2531093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57379-BE3A-A42A-EF63-475A9B07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</a:t>
            </a:r>
            <a:r>
              <a:rPr lang="it-IT" dirty="0" err="1"/>
              <a:t>Inference</a:t>
            </a:r>
            <a:r>
              <a:rPr lang="it-IT" dirty="0"/>
              <a:t> Time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D342CF0-0155-1C83-EB28-E46A260BF0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0257" y="1257274"/>
            <a:ext cx="10691486" cy="50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3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BB6BB29-1BB5-F86A-38B1-B8C9611F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Composed</a:t>
            </a:r>
            <a:r>
              <a:rPr lang="it-IT" dirty="0"/>
              <a:t> Image </a:t>
            </a:r>
            <a:r>
              <a:rPr lang="it-IT" dirty="0" err="1"/>
              <a:t>Retrieval</a:t>
            </a:r>
            <a:r>
              <a:rPr lang="it-IT" dirty="0"/>
              <a:t> (CIR)</a:t>
            </a:r>
            <a:endParaRPr lang="en-US" dirty="0"/>
          </a:p>
        </p:txBody>
      </p:sp>
      <p:pic>
        <p:nvPicPr>
          <p:cNvPr id="3" name="Immagine 2" descr="Immagine che contiene schizzo, disegno, design, arte&#10;&#10;Descrizione generata automaticamente">
            <a:extLst>
              <a:ext uri="{FF2B5EF4-FFF2-40B4-BE49-F238E27FC236}">
                <a16:creationId xmlns:a16="http://schemas.microsoft.com/office/drawing/2014/main" id="{AAE0DB31-17B3-A4AC-2D70-FA2C98609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32" y="3866357"/>
            <a:ext cx="2375975" cy="2274056"/>
          </a:xfrm>
          <a:prstGeom prst="rect">
            <a:avLst/>
          </a:prstGeom>
        </p:spPr>
      </p:pic>
      <p:cxnSp>
        <p:nvCxnSpPr>
          <p:cNvPr id="7" name="Straight Arrow Connector 13" descr=" 185">
            <a:extLst>
              <a:ext uri="{FF2B5EF4-FFF2-40B4-BE49-F238E27FC236}">
                <a16:creationId xmlns:a16="http://schemas.microsoft.com/office/drawing/2014/main" id="{88BF8FD3-4509-1AA9-40DC-F7AEAF042C72}"/>
              </a:ext>
            </a:extLst>
          </p:cNvPr>
          <p:cNvCxnSpPr>
            <a:cxnSpLocks/>
          </p:cNvCxnSpPr>
          <p:nvPr/>
        </p:nvCxnSpPr>
        <p:spPr>
          <a:xfrm>
            <a:off x="6368863" y="4868886"/>
            <a:ext cx="936288" cy="0"/>
          </a:xfrm>
          <a:prstGeom prst="straightConnector1">
            <a:avLst/>
          </a:prstGeom>
          <a:ln w="38100">
            <a:solidFill>
              <a:srgbClr val="FFED9F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1C28B2AE-AB9D-0DCD-EC5B-9DFF91E9F3D7}"/>
              </a:ext>
            </a:extLst>
          </p:cNvPr>
          <p:cNvSpPr/>
          <p:nvPr/>
        </p:nvSpPr>
        <p:spPr>
          <a:xfrm>
            <a:off x="3575212" y="4063489"/>
            <a:ext cx="2460288" cy="1800799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>
                <a:alpha val="32000"/>
              </a:schemeClr>
            </a:solidFill>
          </a:ln>
          <a:effectLst>
            <a:outerShdw blurRad="88900" dist="889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sz="2400" dirty="0">
                <a:solidFill>
                  <a:schemeClr val="tx1"/>
                </a:solidFill>
                <a:latin typeface="Open Sans" panose="020B0606030504020204"/>
              </a:rPr>
              <a:t>h</a:t>
            </a:r>
            <a:r>
              <a:rPr kumimoji="0" lang="it-IT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as</a:t>
            </a:r>
            <a:r>
              <a:rPr kumimoji="0" lang="it-IT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 a </a:t>
            </a:r>
            <a:r>
              <a:rPr kumimoji="0" lang="it-IT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different</a:t>
            </a:r>
            <a:r>
              <a:rPr kumimoji="0" lang="it-IT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 color and more stickers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/>
              <a:ea typeface="+mn-ea"/>
              <a:cs typeface="+mn-cs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594D1B-915F-BB74-31D9-07CEE04FA518}"/>
              </a:ext>
            </a:extLst>
          </p:cNvPr>
          <p:cNvSpPr/>
          <p:nvPr/>
        </p:nvSpPr>
        <p:spPr>
          <a:xfrm>
            <a:off x="838200" y="3567171"/>
            <a:ext cx="5395965" cy="2793436"/>
          </a:xfrm>
          <a:prstGeom prst="roundRect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22">
            <a:extLst>
              <a:ext uri="{FF2B5EF4-FFF2-40B4-BE49-F238E27FC236}">
                <a16:creationId xmlns:a16="http://schemas.microsoft.com/office/drawing/2014/main" id="{F23F5D83-9E27-7D32-A490-1AF2485DF05D}"/>
              </a:ext>
            </a:extLst>
          </p:cNvPr>
          <p:cNvSpPr/>
          <p:nvPr/>
        </p:nvSpPr>
        <p:spPr>
          <a:xfrm>
            <a:off x="2966503" y="2999832"/>
            <a:ext cx="1139357" cy="646331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889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Query</a:t>
            </a:r>
          </a:p>
        </p:txBody>
      </p:sp>
      <p:sp>
        <p:nvSpPr>
          <p:cNvPr id="19" name="Rectangle: Rounded Corners 22">
            <a:extLst>
              <a:ext uri="{FF2B5EF4-FFF2-40B4-BE49-F238E27FC236}">
                <a16:creationId xmlns:a16="http://schemas.microsoft.com/office/drawing/2014/main" id="{C5C8F072-6C60-DFB6-E16A-B19998F39804}"/>
              </a:ext>
            </a:extLst>
          </p:cNvPr>
          <p:cNvSpPr/>
          <p:nvPr/>
        </p:nvSpPr>
        <p:spPr>
          <a:xfrm>
            <a:off x="8841719" y="3001283"/>
            <a:ext cx="1389381" cy="646331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889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rPr>
              <a:t>Answer</a:t>
            </a:r>
          </a:p>
        </p:txBody>
      </p:sp>
      <p:pic>
        <p:nvPicPr>
          <p:cNvPr id="28" name="Immagine 27" descr="Immagine che contiene computer, interno, computer, muro&#10;&#10;Descrizione generata automaticamente">
            <a:extLst>
              <a:ext uri="{FF2B5EF4-FFF2-40B4-BE49-F238E27FC236}">
                <a16:creationId xmlns:a16="http://schemas.microsoft.com/office/drawing/2014/main" id="{F682EC03-9662-94E8-2296-99999E673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78" y="3842151"/>
            <a:ext cx="2445665" cy="2445665"/>
          </a:xfrm>
          <a:prstGeom prst="rect">
            <a:avLst/>
          </a:prstGeom>
        </p:spPr>
      </p:pic>
      <p:sp>
        <p:nvSpPr>
          <p:cNvPr id="6" name="Rectangle: Rounded Corners 70">
            <a:extLst>
              <a:ext uri="{FF2B5EF4-FFF2-40B4-BE49-F238E27FC236}">
                <a16:creationId xmlns:a16="http://schemas.microsoft.com/office/drawing/2014/main" id="{4357DCE4-A1B0-DD0D-348F-0E9CD2D7609A}"/>
              </a:ext>
            </a:extLst>
          </p:cNvPr>
          <p:cNvSpPr/>
          <p:nvPr/>
        </p:nvSpPr>
        <p:spPr>
          <a:xfrm>
            <a:off x="838200" y="1283415"/>
            <a:ext cx="10510082" cy="1158343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egnaposto contenuto 21">
            <a:extLst>
              <a:ext uri="{FF2B5EF4-FFF2-40B4-BE49-F238E27FC236}">
                <a16:creationId xmlns:a16="http://schemas.microsoft.com/office/drawing/2014/main" id="{211D244B-F009-4A05-E3DE-5A585C510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818"/>
            <a:ext cx="10515600" cy="9136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b="0" i="0" dirty="0">
                <a:solidFill>
                  <a:srgbClr val="D1D5DB"/>
                </a:solidFill>
                <a:effectLst/>
              </a:rPr>
              <a:t>📸🔍 </a:t>
            </a:r>
            <a:r>
              <a:rPr lang="en-US" sz="2600" b="0" i="0" dirty="0">
                <a:effectLst/>
              </a:rPr>
              <a:t>In CIR, the goal is to find images that closely match the query image while incorporating the changes described in the caption</a:t>
            </a:r>
            <a:r>
              <a:rPr lang="en-US" sz="2600" b="0" i="0" dirty="0">
                <a:solidFill>
                  <a:srgbClr val="D1D5DB"/>
                </a:solidFill>
                <a:effectLst/>
              </a:rPr>
              <a:t>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1218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57379-BE3A-A42A-EF63-475A9B07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</a:t>
            </a:r>
            <a:r>
              <a:rPr lang="it-IT" dirty="0" err="1"/>
              <a:t>Inference</a:t>
            </a:r>
            <a:r>
              <a:rPr lang="it-IT" dirty="0"/>
              <a:t> Time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D342CF0-0155-1C83-EB28-E46A260BF0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0257" y="1257274"/>
            <a:ext cx="10691486" cy="5072171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3BDC5B1-F570-241E-B918-BAC656179A02}"/>
              </a:ext>
            </a:extLst>
          </p:cNvPr>
          <p:cNvSpPr>
            <a:spLocks/>
          </p:cNvSpPr>
          <p:nvPr/>
        </p:nvSpPr>
        <p:spPr>
          <a:xfrm>
            <a:off x="1066647" y="1756689"/>
            <a:ext cx="2410743" cy="2294018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1AB0622-DEFE-715E-D390-C051E2B7157D}"/>
              </a:ext>
            </a:extLst>
          </p:cNvPr>
          <p:cNvSpPr>
            <a:spLocks/>
          </p:cNvSpPr>
          <p:nvPr/>
        </p:nvSpPr>
        <p:spPr>
          <a:xfrm>
            <a:off x="3588486" y="2305346"/>
            <a:ext cx="2312181" cy="1037587"/>
          </a:xfrm>
          <a:prstGeom prst="roundRect">
            <a:avLst>
              <a:gd name="adj" fmla="val 8612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46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57379-BE3A-A42A-EF63-475A9B07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</a:t>
            </a:r>
            <a:r>
              <a:rPr lang="it-IT" dirty="0" err="1"/>
              <a:t>Inference</a:t>
            </a:r>
            <a:r>
              <a:rPr lang="it-IT" dirty="0"/>
              <a:t> Time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D342CF0-0155-1C83-EB28-E46A260BF0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0257" y="1257274"/>
            <a:ext cx="10691486" cy="5072171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3BDC5B1-F570-241E-B918-BAC656179A02}"/>
              </a:ext>
            </a:extLst>
          </p:cNvPr>
          <p:cNvSpPr>
            <a:spLocks/>
          </p:cNvSpPr>
          <p:nvPr/>
        </p:nvSpPr>
        <p:spPr>
          <a:xfrm>
            <a:off x="1042586" y="4636622"/>
            <a:ext cx="1726251" cy="1405255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A3A892D-8512-D85C-5EB3-65520E2E691B}"/>
              </a:ext>
            </a:extLst>
          </p:cNvPr>
          <p:cNvSpPr>
            <a:spLocks/>
          </p:cNvSpPr>
          <p:nvPr/>
        </p:nvSpPr>
        <p:spPr>
          <a:xfrm>
            <a:off x="3588486" y="2305346"/>
            <a:ext cx="2312181" cy="1037587"/>
          </a:xfrm>
          <a:prstGeom prst="roundRect">
            <a:avLst>
              <a:gd name="adj" fmla="val 8612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22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57379-BE3A-A42A-EF63-475A9B07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</a:t>
            </a:r>
            <a:r>
              <a:rPr lang="it-IT" dirty="0" err="1"/>
              <a:t>Inference</a:t>
            </a:r>
            <a:r>
              <a:rPr lang="it-IT" dirty="0"/>
              <a:t> Time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D342CF0-0155-1C83-EB28-E46A260BF0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0257" y="1257274"/>
            <a:ext cx="10691486" cy="5072171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3BDC5B1-F570-241E-B918-BAC656179A02}"/>
              </a:ext>
            </a:extLst>
          </p:cNvPr>
          <p:cNvSpPr>
            <a:spLocks/>
          </p:cNvSpPr>
          <p:nvPr/>
        </p:nvSpPr>
        <p:spPr>
          <a:xfrm>
            <a:off x="4965108" y="4683095"/>
            <a:ext cx="572568" cy="487111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A3A892D-8512-D85C-5EB3-65520E2E691B}"/>
              </a:ext>
            </a:extLst>
          </p:cNvPr>
          <p:cNvSpPr>
            <a:spLocks/>
          </p:cNvSpPr>
          <p:nvPr/>
        </p:nvSpPr>
        <p:spPr>
          <a:xfrm>
            <a:off x="3225495" y="4588777"/>
            <a:ext cx="2389092" cy="1495829"/>
          </a:xfrm>
          <a:prstGeom prst="roundRect">
            <a:avLst>
              <a:gd name="adj" fmla="val 8612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67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57379-BE3A-A42A-EF63-475A9B07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</a:t>
            </a:r>
            <a:r>
              <a:rPr lang="it-IT" dirty="0" err="1"/>
              <a:t>Inference</a:t>
            </a:r>
            <a:r>
              <a:rPr lang="it-IT" dirty="0"/>
              <a:t> Time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D342CF0-0155-1C83-EB28-E46A260BF0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0257" y="1257274"/>
            <a:ext cx="10691486" cy="5072171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AF48860-2800-D9CE-72CF-1FCEE9AC4DF2}"/>
              </a:ext>
            </a:extLst>
          </p:cNvPr>
          <p:cNvSpPr/>
          <p:nvPr/>
        </p:nvSpPr>
        <p:spPr>
          <a:xfrm>
            <a:off x="5828333" y="4324171"/>
            <a:ext cx="1597962" cy="2005273"/>
          </a:xfrm>
          <a:prstGeom prst="roundRect">
            <a:avLst>
              <a:gd name="adj" fmla="val 8612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03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57379-BE3A-A42A-EF63-475A9B07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</a:t>
            </a:r>
            <a:r>
              <a:rPr lang="it-IT" dirty="0" err="1"/>
              <a:t>Inference</a:t>
            </a:r>
            <a:r>
              <a:rPr lang="it-IT" dirty="0"/>
              <a:t> Time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D342CF0-0155-1C83-EB28-E46A260BF0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0257" y="1257274"/>
            <a:ext cx="10691486" cy="5072171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AF48860-2800-D9CE-72CF-1FCEE9AC4DF2}"/>
              </a:ext>
            </a:extLst>
          </p:cNvPr>
          <p:cNvSpPr/>
          <p:nvPr/>
        </p:nvSpPr>
        <p:spPr>
          <a:xfrm>
            <a:off x="6238530" y="3307222"/>
            <a:ext cx="2563637" cy="1068225"/>
          </a:xfrm>
          <a:prstGeom prst="roundRect">
            <a:avLst>
              <a:gd name="adj" fmla="val 8612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36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57379-BE3A-A42A-EF63-475A9B07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</a:t>
            </a:r>
            <a:r>
              <a:rPr lang="it-IT" dirty="0" err="1"/>
              <a:t>Inference</a:t>
            </a:r>
            <a:r>
              <a:rPr lang="it-IT" dirty="0"/>
              <a:t> Time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D342CF0-0155-1C83-EB28-E46A260BF0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0257" y="1257274"/>
            <a:ext cx="10691486" cy="5072171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AF48860-2800-D9CE-72CF-1FCEE9AC4DF2}"/>
              </a:ext>
            </a:extLst>
          </p:cNvPr>
          <p:cNvSpPr/>
          <p:nvPr/>
        </p:nvSpPr>
        <p:spPr>
          <a:xfrm>
            <a:off x="9186830" y="2478280"/>
            <a:ext cx="2315810" cy="2726109"/>
          </a:xfrm>
          <a:prstGeom prst="roundRect">
            <a:avLst>
              <a:gd name="adj" fmla="val 8612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7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CE89E-E8BB-568B-FEF9-614BA566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CIRCO Dataset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FCCBA0-733E-84C7-78ED-5E198EC24DA1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929" y="1521151"/>
            <a:ext cx="7733354" cy="4655529"/>
          </a:xfrm>
          <a:prstGeom prst="rect">
            <a:avLst/>
          </a:prstGeom>
        </p:spPr>
      </p:pic>
      <p:sp>
        <p:nvSpPr>
          <p:cNvPr id="7" name="Rectangle: Rounded Corners 17">
            <a:extLst>
              <a:ext uri="{FF2B5EF4-FFF2-40B4-BE49-F238E27FC236}">
                <a16:creationId xmlns:a16="http://schemas.microsoft.com/office/drawing/2014/main" id="{AE40CC60-3BD7-9E86-CAF8-0BC4EB8880C4}"/>
              </a:ext>
            </a:extLst>
          </p:cNvPr>
          <p:cNvSpPr/>
          <p:nvPr/>
        </p:nvSpPr>
        <p:spPr>
          <a:xfrm>
            <a:off x="8194115" y="1521151"/>
            <a:ext cx="3488266" cy="1325563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support CIR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introduce an open-domain dataset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named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CIRCO</a:t>
            </a:r>
          </a:p>
        </p:txBody>
      </p:sp>
      <p:sp>
        <p:nvSpPr>
          <p:cNvPr id="8" name="Rectangle: Rounded Corners 17">
            <a:extLst>
              <a:ext uri="{FF2B5EF4-FFF2-40B4-BE49-F238E27FC236}">
                <a16:creationId xmlns:a16="http://schemas.microsoft.com/office/drawing/2014/main" id="{003EB96E-D7D4-65A7-FEB2-BACD00C869AE}"/>
              </a:ext>
            </a:extLst>
          </p:cNvPr>
          <p:cNvSpPr/>
          <p:nvPr/>
        </p:nvSpPr>
        <p:spPr>
          <a:xfrm>
            <a:off x="8194115" y="3186133"/>
            <a:ext cx="3488266" cy="1325563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CIRCO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first CIR dataset with multiple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annotated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ground truths</a:t>
            </a:r>
          </a:p>
        </p:txBody>
      </p:sp>
      <p:sp>
        <p:nvSpPr>
          <p:cNvPr id="9" name="Rectangle: Rounded Corners 17">
            <a:extLst>
              <a:ext uri="{FF2B5EF4-FFF2-40B4-BE49-F238E27FC236}">
                <a16:creationId xmlns:a16="http://schemas.microsoft.com/office/drawing/2014/main" id="{64822EAA-63C5-2DDD-83E2-97B3041A349F}"/>
              </a:ext>
            </a:extLst>
          </p:cNvPr>
          <p:cNvSpPr/>
          <p:nvPr/>
        </p:nvSpPr>
        <p:spPr>
          <a:xfrm>
            <a:off x="8194115" y="4858725"/>
            <a:ext cx="3488266" cy="1325563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ease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annotation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propose to leverage SEARLE</a:t>
            </a:r>
          </a:p>
        </p:txBody>
      </p:sp>
    </p:spTree>
    <p:extLst>
      <p:ext uri="{BB962C8B-B14F-4D97-AF65-F5344CB8AC3E}">
        <p14:creationId xmlns:p14="http://schemas.microsoft.com/office/powerpoint/2010/main" val="3371185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B0B63-7516-C67A-2E48-2F378731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US" dirty="0"/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9FA6592-8744-723C-3072-FDDF12460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48" y="1141178"/>
            <a:ext cx="9813903" cy="457564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1E827E7-6DB9-0EBE-D46E-28B163422588}"/>
              </a:ext>
            </a:extLst>
          </p:cNvPr>
          <p:cNvSpPr txBox="1"/>
          <p:nvPr/>
        </p:nvSpPr>
        <p:spPr>
          <a:xfrm>
            <a:off x="615490" y="6049397"/>
            <a:ext cx="11312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Cohen, Niv, et al. "“This is my unicorn, Fluffy”: Personalizing frozen vision-language representations." ECCV2022</a:t>
            </a:r>
          </a:p>
          <a:p>
            <a:r>
              <a:rPr lang="en-US" dirty="0"/>
              <a:t>[2]  Saito, </a:t>
            </a:r>
            <a:r>
              <a:rPr lang="en-US" dirty="0" err="1"/>
              <a:t>Kuniaki</a:t>
            </a:r>
            <a:r>
              <a:rPr lang="en-US" dirty="0"/>
              <a:t>, et al. "Pic2word: Mapping pictures to words for zero-shot composed image retrieval." CVPR2023</a:t>
            </a:r>
          </a:p>
        </p:txBody>
      </p:sp>
      <p:sp>
        <p:nvSpPr>
          <p:cNvPr id="4" name="Rectangle: Rounded Corners 17">
            <a:extLst>
              <a:ext uri="{FF2B5EF4-FFF2-40B4-BE49-F238E27FC236}">
                <a16:creationId xmlns:a16="http://schemas.microsoft.com/office/drawing/2014/main" id="{CEE5E779-0A31-8DDF-5FCD-8097C0B84BEE}"/>
              </a:ext>
            </a:extLst>
          </p:cNvPr>
          <p:cNvSpPr/>
          <p:nvPr/>
        </p:nvSpPr>
        <p:spPr>
          <a:xfrm>
            <a:off x="170916" y="4391258"/>
            <a:ext cx="2435552" cy="1325563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-apple-system"/>
              </a:rPr>
              <a:t>📈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SEARLE is trained on just 3% of Pic2Word data.</a:t>
            </a:r>
            <a:endParaRPr lang="it-IT" sz="2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02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7616AE-39F3-4708-F61B-FE0C139A3FCD}"/>
              </a:ext>
            </a:extLst>
          </p:cNvPr>
          <p:cNvSpPr/>
          <p:nvPr/>
        </p:nvSpPr>
        <p:spPr>
          <a:xfrm>
            <a:off x="634751" y="1855617"/>
            <a:ext cx="7048980" cy="3893270"/>
          </a:xfrm>
          <a:prstGeom prst="roundRect">
            <a:avLst>
              <a:gd name="adj" fmla="val 8362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dirty="0">
                <a:effectLst/>
              </a:rPr>
              <a:t>❌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Existing CIR approaches are limited by their reliance on expensive labeled dataset</a:t>
            </a: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dirty="0">
                <a:effectLst/>
                <a:latin typeface="-apple-system"/>
              </a:rPr>
              <a:t>💡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SEARLE tackles CIR without relying on a labeled training dataset</a:t>
            </a:r>
            <a:endParaRPr lang="en-US" sz="24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dirty="0">
                <a:effectLst/>
                <a:latin typeface="-apple-system"/>
              </a:rPr>
              <a:t>📈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SEARLE achieves state-of-the-art results</a:t>
            </a:r>
          </a:p>
          <a:p>
            <a:pPr marL="228600" marR="0" lvl="0" indent="-228600" algn="l" defTabSz="914400" rtl="0" eaLnBrk="1" fontAlgn="auto" latinLnBrk="0" hangingPunct="1"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dirty="0">
                <a:effectLst/>
                <a:latin typeface="-apple-system"/>
              </a:rPr>
              <a:t>🎪 </a:t>
            </a:r>
            <a:r>
              <a:rPr lang="en-US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CIRCO is the first CIR dataset with multiple annotated ground-truths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A0809-05C4-E4F6-FFBA-F2ABACB3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7C6DA2-ABC2-62DD-CDAF-B267D83E9840}"/>
              </a:ext>
            </a:extLst>
          </p:cNvPr>
          <p:cNvGrpSpPr/>
          <p:nvPr/>
        </p:nvGrpSpPr>
        <p:grpSpPr>
          <a:xfrm>
            <a:off x="7256542" y="1298863"/>
            <a:ext cx="4496022" cy="5006778"/>
            <a:chOff x="7553670" y="1895432"/>
            <a:chExt cx="4431323" cy="481206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99CFE3C-5F2F-785B-15F1-95948924FF6A}"/>
                </a:ext>
              </a:extLst>
            </p:cNvPr>
            <p:cNvSpPr/>
            <p:nvPr/>
          </p:nvSpPr>
          <p:spPr>
            <a:xfrm>
              <a:off x="7553670" y="1895432"/>
              <a:ext cx="4431323" cy="4812061"/>
            </a:xfrm>
            <a:prstGeom prst="roundRect">
              <a:avLst>
                <a:gd name="adj" fmla="val 2585"/>
              </a:avLst>
            </a:prstGeom>
            <a:solidFill>
              <a:srgbClr val="2A3342"/>
            </a:solidFill>
            <a:ln w="28575">
              <a:solidFill>
                <a:srgbClr val="FFED9F"/>
              </a:solidFill>
            </a:ln>
            <a:effectLst>
              <a:outerShdw blurRad="50800" dist="63500" dir="4200000" sx="102000" sy="102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28575">
                  <a:solidFill>
                    <a:srgbClr val="FFED9F"/>
                  </a:solidFill>
                </a:ln>
              </a:endParaRPr>
            </a:p>
          </p:txBody>
        </p:sp>
        <p:sp>
          <p:nvSpPr>
            <p:cNvPr id="6" name="Title 1" descr=" 4">
              <a:extLst>
                <a:ext uri="{FF2B5EF4-FFF2-40B4-BE49-F238E27FC236}">
                  <a16:creationId xmlns:a16="http://schemas.microsoft.com/office/drawing/2014/main" id="{2FAEA6D1-51B3-3824-901F-01DA53F18A52}"/>
                </a:ext>
              </a:extLst>
            </p:cNvPr>
            <p:cNvSpPr txBox="1">
              <a:spLocks/>
            </p:cNvSpPr>
            <p:nvPr/>
          </p:nvSpPr>
          <p:spPr>
            <a:xfrm>
              <a:off x="7704745" y="2005775"/>
              <a:ext cx="4280248" cy="6352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/>
                <a:t>Thanks for listening! </a:t>
              </a:r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C9B2EECC-7F6F-4D7A-1B52-AD7CD1581902}"/>
              </a:ext>
            </a:extLst>
          </p:cNvPr>
          <p:cNvGrpSpPr/>
          <p:nvPr/>
        </p:nvGrpSpPr>
        <p:grpSpPr>
          <a:xfrm>
            <a:off x="9672145" y="3757146"/>
            <a:ext cx="1907253" cy="1405954"/>
            <a:chOff x="9452509" y="3639126"/>
            <a:chExt cx="1907253" cy="140595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2F17EF94-637A-C535-BDC4-2E8A355B9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15202B"/>
                </a:clrFrom>
                <a:clrTo>
                  <a:srgbClr val="15202B">
                    <a:alpha val="0"/>
                  </a:srgbClr>
                </a:clrTo>
              </a:clrChange>
            </a:blip>
            <a:srcRect t="13363" b="9857"/>
            <a:stretch/>
          </p:blipFill>
          <p:spPr>
            <a:xfrm>
              <a:off x="9915728" y="3639126"/>
              <a:ext cx="980816" cy="980816"/>
            </a:xfrm>
            <a:prstGeom prst="ellipse">
              <a:avLst/>
            </a:prstGeom>
            <a:ln w="38100">
              <a:solidFill>
                <a:srgbClr val="FFED9F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BAD190-CB7B-68B3-9A8E-4EDCCA6D8A52}"/>
                </a:ext>
              </a:extLst>
            </p:cNvPr>
            <p:cNvSpPr/>
            <p:nvPr/>
          </p:nvSpPr>
          <p:spPr>
            <a:xfrm>
              <a:off x="9452509" y="4675748"/>
              <a:ext cx="1907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Alberto Del Bimbo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7B00F817-D51C-33B5-2061-42333E3D2D90}"/>
              </a:ext>
            </a:extLst>
          </p:cNvPr>
          <p:cNvGrpSpPr/>
          <p:nvPr/>
        </p:nvGrpSpPr>
        <p:grpSpPr>
          <a:xfrm>
            <a:off x="7530748" y="2188449"/>
            <a:ext cx="1894775" cy="1369333"/>
            <a:chOff x="972533" y="3522582"/>
            <a:chExt cx="1894775" cy="1369333"/>
          </a:xfrm>
        </p:grpSpPr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A262CE6E-A824-B79E-75AF-6CCBFF3BDCCD}"/>
                </a:ext>
              </a:extLst>
            </p:cNvPr>
            <p:cNvSpPr>
              <a:spLocks/>
            </p:cNvSpPr>
            <p:nvPr/>
          </p:nvSpPr>
          <p:spPr>
            <a:xfrm>
              <a:off x="972533" y="4522583"/>
              <a:ext cx="18947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Alberto Baldrati*</a:t>
              </a:r>
            </a:p>
          </p:txBody>
        </p:sp>
        <p:pic>
          <p:nvPicPr>
            <p:cNvPr id="20" name="Immagine 19" descr="Immagine che contiene Viso umano, uomo, Fronte, sopracciglio&#10;&#10;Descrizione generata automaticamente">
              <a:extLst>
                <a:ext uri="{FF2B5EF4-FFF2-40B4-BE49-F238E27FC236}">
                  <a16:creationId xmlns:a16="http://schemas.microsoft.com/office/drawing/2014/main" id="{1CE3139B-D445-E632-5A82-27893A288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170" y="3522582"/>
              <a:ext cx="1046955" cy="1046955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909B1DF5-5625-8F8C-B1DF-677E3F9EB19C}"/>
              </a:ext>
            </a:extLst>
          </p:cNvPr>
          <p:cNvGrpSpPr/>
          <p:nvPr/>
        </p:nvGrpSpPr>
        <p:grpSpPr>
          <a:xfrm>
            <a:off x="9691343" y="2202807"/>
            <a:ext cx="2061220" cy="1354349"/>
            <a:chOff x="3860608" y="3522582"/>
            <a:chExt cx="2082991" cy="1354349"/>
          </a:xfrm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E265FB18-AF04-72CC-6BE2-268573949621}"/>
                </a:ext>
              </a:extLst>
            </p:cNvPr>
            <p:cNvSpPr/>
            <p:nvPr/>
          </p:nvSpPr>
          <p:spPr>
            <a:xfrm>
              <a:off x="3860608" y="4507599"/>
              <a:ext cx="20829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Lorenzo </a:t>
              </a:r>
              <a:r>
                <a:rPr lang="en-US" dirty="0" err="1"/>
                <a:t>Agnolucci</a:t>
              </a:r>
              <a:r>
                <a:rPr lang="en-US" dirty="0"/>
                <a:t>*</a:t>
              </a:r>
            </a:p>
          </p:txBody>
        </p:sp>
        <p:pic>
          <p:nvPicPr>
            <p:cNvPr id="23" name="Immagine 22" descr="Immagine che contiene Viso umano, Fronte, Mento, persona&#10;&#10;Descrizione generata automaticamente">
              <a:extLst>
                <a:ext uri="{FF2B5EF4-FFF2-40B4-BE49-F238E27FC236}">
                  <a16:creationId xmlns:a16="http://schemas.microsoft.com/office/drawing/2014/main" id="{B637FFA9-E125-CEA8-170F-6EE1790D9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430" y="3522582"/>
              <a:ext cx="1046955" cy="1046955"/>
            </a:xfrm>
            <a:prstGeom prst="rect">
              <a:avLst/>
            </a:prstGeom>
          </p:spPr>
        </p:pic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766FE0E5-C6CD-FCBD-B352-6FF266D803E3}"/>
              </a:ext>
            </a:extLst>
          </p:cNvPr>
          <p:cNvGrpSpPr/>
          <p:nvPr/>
        </p:nvGrpSpPr>
        <p:grpSpPr>
          <a:xfrm>
            <a:off x="7702201" y="3729182"/>
            <a:ext cx="1488255" cy="1359880"/>
            <a:chOff x="6783676" y="3522581"/>
            <a:chExt cx="1488255" cy="1359880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7CBD11AA-2F4E-A7F3-3B4E-C41EEA376496}"/>
                </a:ext>
              </a:extLst>
            </p:cNvPr>
            <p:cNvSpPr/>
            <p:nvPr/>
          </p:nvSpPr>
          <p:spPr>
            <a:xfrm>
              <a:off x="6783676" y="4513129"/>
              <a:ext cx="14882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Marco </a:t>
              </a:r>
              <a:r>
                <a:rPr lang="en-US" dirty="0" err="1"/>
                <a:t>Bertini</a:t>
              </a:r>
              <a:endParaRPr lang="en-US" dirty="0"/>
            </a:p>
          </p:txBody>
        </p:sp>
        <p:pic>
          <p:nvPicPr>
            <p:cNvPr id="26" name="Immagine 25" descr="Immagine che contiene Viso umano, occhiali, persona, Fronte&#10;&#10;Descrizione generata automaticamente">
              <a:extLst>
                <a:ext uri="{FF2B5EF4-FFF2-40B4-BE49-F238E27FC236}">
                  <a16:creationId xmlns:a16="http://schemas.microsoft.com/office/drawing/2014/main" id="{ACFE2899-180A-66A0-E996-CEA8ACF8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326" y="3522581"/>
              <a:ext cx="1046956" cy="1046956"/>
            </a:xfrm>
            <a:prstGeom prst="rect">
              <a:avLst/>
            </a:prstGeom>
          </p:spPr>
        </p:pic>
      </p:grpSp>
      <p:sp>
        <p:nvSpPr>
          <p:cNvPr id="30" name="Rectangle 9">
            <a:extLst>
              <a:ext uri="{FF2B5EF4-FFF2-40B4-BE49-F238E27FC236}">
                <a16:creationId xmlns:a16="http://schemas.microsoft.com/office/drawing/2014/main" id="{D682A46A-9675-F15D-7569-089301B895EA}"/>
              </a:ext>
            </a:extLst>
          </p:cNvPr>
          <p:cNvSpPr/>
          <p:nvPr/>
        </p:nvSpPr>
        <p:spPr>
          <a:xfrm>
            <a:off x="7256542" y="5261087"/>
            <a:ext cx="4496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[name].[surname]@unifi.it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6EB8AB7-912D-7674-AB72-FEF87C222300}"/>
              </a:ext>
            </a:extLst>
          </p:cNvPr>
          <p:cNvSpPr txBox="1"/>
          <p:nvPr/>
        </p:nvSpPr>
        <p:spPr>
          <a:xfrm>
            <a:off x="7256541" y="5650085"/>
            <a:ext cx="4496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MICC – University of Florence,  Italy</a:t>
            </a:r>
          </a:p>
        </p:txBody>
      </p:sp>
    </p:spTree>
    <p:extLst>
      <p:ext uri="{BB962C8B-B14F-4D97-AF65-F5344CB8AC3E}">
        <p14:creationId xmlns:p14="http://schemas.microsoft.com/office/powerpoint/2010/main" val="207087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70">
            <a:extLst>
              <a:ext uri="{FF2B5EF4-FFF2-40B4-BE49-F238E27FC236}">
                <a16:creationId xmlns:a16="http://schemas.microsoft.com/office/drawing/2014/main" id="{F353205F-29AA-34C4-8078-90FF944D3D58}"/>
              </a:ext>
            </a:extLst>
          </p:cNvPr>
          <p:cNvSpPr/>
          <p:nvPr/>
        </p:nvSpPr>
        <p:spPr>
          <a:xfrm>
            <a:off x="838200" y="1342732"/>
            <a:ext cx="10510082" cy="5150143"/>
          </a:xfrm>
          <a:prstGeom prst="roundRect">
            <a:avLst>
              <a:gd name="adj" fmla="val 4148"/>
            </a:avLst>
          </a:prstGeom>
          <a:solidFill>
            <a:srgbClr val="364C58"/>
          </a:solidFill>
          <a:ln>
            <a:noFill/>
          </a:ln>
          <a:effectLst>
            <a:outerShdw blurRad="38100" dist="38100" dir="4800000" sx="101000" sy="101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C7CDE7-53C5-2FDA-A29A-7EF6D9D3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Motivations</a:t>
            </a:r>
            <a:r>
              <a:rPr lang="it-IT" dirty="0"/>
              <a:t> and </a:t>
            </a:r>
            <a:r>
              <a:rPr lang="it-IT" dirty="0" err="1"/>
              <a:t>Contributions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BF920B-5B22-C559-C3BF-8ED9871D5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732"/>
            <a:ext cx="10515600" cy="515014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❌ Current Limitations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Existing methods for CIR rely on supervised learning, which requires expensive and time-consuming manual data labeling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400" dirty="0"/>
              <a:t>Existing CIR datasets contain several false negatives, i.e., images that could be potential ground truths for the query but are not labeled as such</a:t>
            </a:r>
          </a:p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dirty="0"/>
              <a:t>💡 Contributions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We propose </a:t>
            </a:r>
            <a:r>
              <a:rPr lang="en-US" sz="2400" b="1" dirty="0"/>
              <a:t>SEARLE</a:t>
            </a:r>
            <a:r>
              <a:rPr lang="en-US" sz="2400" dirty="0"/>
              <a:t>, a CLIP-based method that addresses CIR in a zero-shot manner, thus without requiring a labeled training dataset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400" dirty="0"/>
              <a:t>We introduce </a:t>
            </a:r>
            <a:r>
              <a:rPr lang="en-US" sz="2400" b="1" dirty="0"/>
              <a:t>CIRCO</a:t>
            </a:r>
            <a:r>
              <a:rPr lang="en-US" sz="2400" dirty="0"/>
              <a:t>, an open-domain benchmarking dataset for CIR with multiple annotated ground truths and reduced false negatives</a:t>
            </a:r>
          </a:p>
          <a:p>
            <a:pPr mar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387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57379-BE3A-A42A-EF63-475A9B07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Inversion</a:t>
            </a: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45765BC-D40D-0671-A5CB-A6641C46460F}"/>
              </a:ext>
            </a:extLst>
          </p:cNvPr>
          <p:cNvSpPr txBox="1"/>
          <p:nvPr/>
        </p:nvSpPr>
        <p:spPr>
          <a:xfrm>
            <a:off x="783242" y="6016910"/>
            <a:ext cx="10625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Gal, </a:t>
            </a:r>
            <a:r>
              <a:rPr lang="en-US" dirty="0" err="1"/>
              <a:t>Rinon</a:t>
            </a:r>
            <a:r>
              <a:rPr lang="en-US" dirty="0"/>
              <a:t>, et al. "An Image is Worth One Word: Personalizing Text-to-Image Generation using Textual Inversion." The Eleventh International Conference on Learning Representations. 2022.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A8BF43-6847-3D0E-1250-53D50BDEB2E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6110" y="1418612"/>
            <a:ext cx="10799779" cy="4196364"/>
          </a:xfrm>
          <a:prstGeom prst="rect">
            <a:avLst/>
          </a:prstGeom>
        </p:spPr>
      </p:pic>
      <p:sp>
        <p:nvSpPr>
          <p:cNvPr id="4" name="Elaborazione alternativa 3">
            <a:extLst>
              <a:ext uri="{FF2B5EF4-FFF2-40B4-BE49-F238E27FC236}">
                <a16:creationId xmlns:a16="http://schemas.microsoft.com/office/drawing/2014/main" id="{60198F3B-7D5A-EA03-D0AC-7D78C8B505FE}"/>
              </a:ext>
            </a:extLst>
          </p:cNvPr>
          <p:cNvSpPr/>
          <p:nvPr/>
        </p:nvSpPr>
        <p:spPr>
          <a:xfrm>
            <a:off x="1165609" y="3828421"/>
            <a:ext cx="2029767" cy="1641111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2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A55AD0B-7A0F-C5E6-33E3-088332F7EDE3}"/>
              </a:ext>
            </a:extLst>
          </p:cNvPr>
          <p:cNvSpPr/>
          <p:nvPr/>
        </p:nvSpPr>
        <p:spPr>
          <a:xfrm>
            <a:off x="1015694" y="1960173"/>
            <a:ext cx="4727854" cy="1533273"/>
          </a:xfrm>
          <a:prstGeom prst="roundRect">
            <a:avLst>
              <a:gd name="adj" fmla="val 65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85">
            <a:extLst>
              <a:ext uri="{FF2B5EF4-FFF2-40B4-BE49-F238E27FC236}">
                <a16:creationId xmlns:a16="http://schemas.microsoft.com/office/drawing/2014/main" id="{851E9865-AE2B-C4F8-7620-30FD7775B9D0}"/>
              </a:ext>
            </a:extLst>
          </p:cNvPr>
          <p:cNvSpPr/>
          <p:nvPr/>
        </p:nvSpPr>
        <p:spPr>
          <a:xfrm>
            <a:off x="6400791" y="1961064"/>
            <a:ext cx="4775479" cy="1533274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2: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The training of </a:t>
            </a:r>
            <a:r>
              <a:rPr lang="en-US" sz="2000" b="1" dirty="0">
                <a:latin typeface="Open Sans" panose="020B0606030504020204"/>
              </a:rPr>
              <a:t>a textual inversion network</a:t>
            </a:r>
            <a:r>
              <a:rPr lang="en-US" sz="2000" dirty="0">
                <a:latin typeface="Open Sans" panose="020B0606030504020204"/>
              </a:rPr>
              <a:t> φ by distilling the knowledge embedded in pre-generated tokens</a:t>
            </a:r>
          </a:p>
        </p:txBody>
      </p:sp>
      <p:sp>
        <p:nvSpPr>
          <p:cNvPr id="10" name="Rectangle: Rounded Corners 185">
            <a:extLst>
              <a:ext uri="{FF2B5EF4-FFF2-40B4-BE49-F238E27FC236}">
                <a16:creationId xmlns:a16="http://schemas.microsoft.com/office/drawing/2014/main" id="{C36CDE82-0DAB-FAF5-3DE6-B4BBA6D2C4C7}"/>
              </a:ext>
            </a:extLst>
          </p:cNvPr>
          <p:cNvSpPr/>
          <p:nvPr/>
        </p:nvSpPr>
        <p:spPr>
          <a:xfrm>
            <a:off x="1015720" y="1961953"/>
            <a:ext cx="4727853" cy="153327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An iterative </a:t>
            </a:r>
            <a:r>
              <a:rPr lang="en-US" sz="2000" b="1" dirty="0">
                <a:latin typeface="Open Sans" panose="020B0606030504020204"/>
              </a:rPr>
              <a:t>Optimization-based Textual Inversion (OTI) </a:t>
            </a:r>
            <a:r>
              <a:rPr lang="en-US" sz="2000" dirty="0">
                <a:latin typeface="Open Sans" panose="020B0606030504020204"/>
              </a:rPr>
              <a:t>to generate a pseudo-word token per image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 </a:t>
            </a:r>
            <a:r>
              <a:rPr lang="it-IT" dirty="0" err="1"/>
              <a:t>Overview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C97706-6800-3452-6327-8342C73C5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114"/>
            <a:ext cx="10515600" cy="5456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600" dirty="0"/>
              <a:t>Given an </a:t>
            </a:r>
            <a:r>
              <a:rPr lang="it-IT" sz="2600" b="1" dirty="0" err="1"/>
              <a:t>unlabeled</a:t>
            </a:r>
            <a:r>
              <a:rPr lang="it-IT" sz="2600" dirty="0"/>
              <a:t> dataset, SEARLE training </a:t>
            </a:r>
            <a:r>
              <a:rPr lang="it-IT" sz="2600" dirty="0" err="1"/>
              <a:t>involves</a:t>
            </a:r>
            <a:r>
              <a:rPr lang="it-IT" sz="2600" dirty="0"/>
              <a:t> </a:t>
            </a:r>
            <a:r>
              <a:rPr lang="it-IT" sz="2600" dirty="0" err="1"/>
              <a:t>two</a:t>
            </a:r>
            <a:r>
              <a:rPr lang="it-IT" sz="2600" dirty="0"/>
              <a:t> stages:</a:t>
            </a:r>
            <a:endParaRPr lang="en-US" sz="2600" dirty="0"/>
          </a:p>
        </p:txBody>
      </p: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D1D453F-EAAD-6EC1-D819-715817605B15}"/>
              </a:ext>
            </a:extLst>
          </p:cNvPr>
          <p:cNvCxnSpPr>
            <a:cxnSpLocks/>
          </p:cNvCxnSpPr>
          <p:nvPr/>
        </p:nvCxnSpPr>
        <p:spPr>
          <a:xfrm>
            <a:off x="6095999" y="2032245"/>
            <a:ext cx="0" cy="139675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85">
            <a:extLst>
              <a:ext uri="{FF2B5EF4-FFF2-40B4-BE49-F238E27FC236}">
                <a16:creationId xmlns:a16="http://schemas.microsoft.com/office/drawing/2014/main" id="{A0EABA95-3011-AC61-95E8-B32A1B7E9775}"/>
              </a:ext>
            </a:extLst>
          </p:cNvPr>
          <p:cNvSpPr/>
          <p:nvPr/>
        </p:nvSpPr>
        <p:spPr>
          <a:xfrm>
            <a:off x="6400791" y="1961064"/>
            <a:ext cx="4775479" cy="1533274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2: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The training of </a:t>
            </a:r>
            <a:r>
              <a:rPr lang="en-US" sz="2000" b="1" dirty="0">
                <a:latin typeface="Open Sans" panose="020B0606030504020204"/>
              </a:rPr>
              <a:t>a textual inversion network</a:t>
            </a:r>
            <a:r>
              <a:rPr lang="en-US" sz="2000" dirty="0">
                <a:latin typeface="Open Sans" panose="020B0606030504020204"/>
              </a:rPr>
              <a:t> φ by distilling the knowledge embedded in pre-generated tokens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AEF06A8-91E3-BCBD-A6BF-D0DE2202350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70" y="3831007"/>
            <a:ext cx="9226059" cy="2869831"/>
          </a:xfrm>
          <a:prstGeom prst="rect">
            <a:avLst/>
          </a:prstGeom>
        </p:spPr>
      </p:pic>
      <p:sp>
        <p:nvSpPr>
          <p:cNvPr id="14" name="Elaborazione alternativa 13">
            <a:extLst>
              <a:ext uri="{FF2B5EF4-FFF2-40B4-BE49-F238E27FC236}">
                <a16:creationId xmlns:a16="http://schemas.microsoft.com/office/drawing/2014/main" id="{94F4058F-A1E4-C83C-F1C3-59985F50AA0D}"/>
              </a:ext>
            </a:extLst>
          </p:cNvPr>
          <p:cNvSpPr/>
          <p:nvPr/>
        </p:nvSpPr>
        <p:spPr>
          <a:xfrm>
            <a:off x="4658437" y="4124325"/>
            <a:ext cx="2524125" cy="1917701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15721" y="1961955"/>
            <a:ext cx="4727854" cy="1533273"/>
          </a:xfrm>
          <a:prstGeom prst="roundRect">
            <a:avLst>
              <a:gd name="adj" fmla="val 65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85">
            <a:extLst>
              <a:ext uri="{FF2B5EF4-FFF2-40B4-BE49-F238E27FC236}">
                <a16:creationId xmlns:a16="http://schemas.microsoft.com/office/drawing/2014/main" id="{CCB9CE2F-B3C2-B784-D942-A0F2BCB314EA}"/>
              </a:ext>
            </a:extLst>
          </p:cNvPr>
          <p:cNvSpPr/>
          <p:nvPr/>
        </p:nvSpPr>
        <p:spPr>
          <a:xfrm>
            <a:off x="1015695" y="1961063"/>
            <a:ext cx="4727853" cy="153327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An iterative </a:t>
            </a:r>
            <a:r>
              <a:rPr lang="en-US" sz="2000" b="1" dirty="0">
                <a:latin typeface="Open Sans" panose="020B0606030504020204"/>
              </a:rPr>
              <a:t>Optimization-based Textual Inversion (OTI) </a:t>
            </a:r>
            <a:r>
              <a:rPr lang="en-US" sz="2000" dirty="0">
                <a:latin typeface="Open Sans" panose="020B0606030504020204"/>
              </a:rPr>
              <a:t>to generate a pseudo-word token per image</a:t>
            </a:r>
          </a:p>
        </p:txBody>
      </p:sp>
      <p:sp>
        <p:nvSpPr>
          <p:cNvPr id="19" name="Elaborazione alternativa 18">
            <a:extLst>
              <a:ext uri="{FF2B5EF4-FFF2-40B4-BE49-F238E27FC236}">
                <a16:creationId xmlns:a16="http://schemas.microsoft.com/office/drawing/2014/main" id="{15EBC87A-AD5E-9F50-DDE8-8F2347087127}"/>
              </a:ext>
            </a:extLst>
          </p:cNvPr>
          <p:cNvSpPr/>
          <p:nvPr/>
        </p:nvSpPr>
        <p:spPr>
          <a:xfrm>
            <a:off x="7411162" y="4124324"/>
            <a:ext cx="3297867" cy="1917701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4" grpId="1" animBg="1"/>
      <p:bldP spid="14" grpId="2" animBg="1"/>
      <p:bldP spid="6" grpId="0" animBg="1"/>
      <p:bldP spid="19" grpId="0" animBg="1"/>
      <p:bldP spid="1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5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1469571" y="2632574"/>
            <a:ext cx="1388830" cy="1297170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1231024" y="4800716"/>
            <a:ext cx="1043903" cy="323497"/>
          </a:xfrm>
          <a:prstGeom prst="roundRect">
            <a:avLst>
              <a:gd name="adj" fmla="val 8612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6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CEE04E-7C51-39D5-37B5-680830EE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SEARLE Training: OTI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B8800-C428-0252-B4D8-333E16877035}"/>
              </a:ext>
            </a:extLst>
          </p:cNvPr>
          <p:cNvSpPr/>
          <p:nvPr/>
        </p:nvSpPr>
        <p:spPr>
          <a:xfrm>
            <a:off x="1032812" y="1106255"/>
            <a:ext cx="10320988" cy="11498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85">
            <a:extLst>
              <a:ext uri="{FF2B5EF4-FFF2-40B4-BE49-F238E27FC236}">
                <a16:creationId xmlns:a16="http://schemas.microsoft.com/office/drawing/2014/main" id="{ADD6DFF7-2E0E-60DA-7BBC-F7CE19C3E6F8}"/>
              </a:ext>
            </a:extLst>
          </p:cNvPr>
          <p:cNvSpPr/>
          <p:nvPr/>
        </p:nvSpPr>
        <p:spPr>
          <a:xfrm>
            <a:off x="838200" y="1106255"/>
            <a:ext cx="10515600" cy="1149835"/>
          </a:xfrm>
          <a:prstGeom prst="roundRect">
            <a:avLst>
              <a:gd name="adj" fmla="val 6976"/>
            </a:avLst>
          </a:prstGeom>
          <a:solidFill>
            <a:srgbClr val="425D6C"/>
          </a:solidFill>
          <a:ln>
            <a:solidFill>
              <a:schemeClr val="tx1"/>
            </a:solidFill>
          </a:ln>
          <a:effectLst>
            <a:outerShdw blurRad="88900" dist="1905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FFED9F"/>
                </a:solidFill>
                <a:latin typeface="Open Sans" panose="020B0606030504020204"/>
              </a:rPr>
              <a:t>Step 1:</a:t>
            </a:r>
          </a:p>
          <a:p>
            <a:pPr>
              <a:tabLst>
                <a:tab pos="2509838" algn="l"/>
              </a:tabLst>
              <a:defRPr/>
            </a:pPr>
            <a:r>
              <a:rPr lang="en-US" sz="2000" dirty="0">
                <a:latin typeface="Open Sans" panose="020B0606030504020204"/>
              </a:rPr>
              <a:t>We employ an Optimization-based Textual inversion (OTI) to iteratively generate a pseudo-word token per image from an unlabeled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8299B3-894E-D712-6426-85C4546EB6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616"/>
            <a:ext cx="5405198" cy="407459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CF40EA5-43F0-E558-104E-DED0CF5637DB}"/>
              </a:ext>
            </a:extLst>
          </p:cNvPr>
          <p:cNvSpPr/>
          <p:nvPr/>
        </p:nvSpPr>
        <p:spPr>
          <a:xfrm>
            <a:off x="1469571" y="2632574"/>
            <a:ext cx="1388830" cy="1297170"/>
          </a:xfrm>
          <a:prstGeom prst="roundRect">
            <a:avLst>
              <a:gd name="adj" fmla="val 8612"/>
            </a:avLst>
          </a:prstGeom>
          <a:solidFill>
            <a:srgbClr val="FF3300">
              <a:alpha val="40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37A5DF7-E4CE-8B87-AB27-9266E2A9CDB0}"/>
              </a:ext>
            </a:extLst>
          </p:cNvPr>
          <p:cNvSpPr/>
          <p:nvPr/>
        </p:nvSpPr>
        <p:spPr>
          <a:xfrm>
            <a:off x="3385457" y="4494590"/>
            <a:ext cx="296293" cy="316895"/>
          </a:xfrm>
          <a:prstGeom prst="roundRect">
            <a:avLst>
              <a:gd name="adj" fmla="val 8612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3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7291C28-BCCA-4D09-82CD-8295F9D9DDDB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89626ff-7ba2-48c8-96b5-3cc66d0d0f0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B9FC0E5C18AF4AA7CC1019F1D21B42" ma:contentTypeVersion="13" ma:contentTypeDescription="Create a new document." ma:contentTypeScope="" ma:versionID="a3b1385e2de48a5a445633e0289c1142">
  <xsd:schema xmlns:xsd="http://www.w3.org/2001/XMLSchema" xmlns:xs="http://www.w3.org/2001/XMLSchema" xmlns:p="http://schemas.microsoft.com/office/2006/metadata/properties" xmlns:ns3="489626ff-7ba2-48c8-96b5-3cc66d0d0f0d" xmlns:ns4="c135f39c-e6af-494b-8b8c-1c3b8fc8a4c0" targetNamespace="http://schemas.microsoft.com/office/2006/metadata/properties" ma:root="true" ma:fieldsID="7bf459c08f43f7ef7d9269411b717133" ns3:_="" ns4:_="">
    <xsd:import namespace="489626ff-7ba2-48c8-96b5-3cc66d0d0f0d"/>
    <xsd:import namespace="c135f39c-e6af-494b-8b8c-1c3b8fc8a4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626ff-7ba2-48c8-96b5-3cc66d0d0f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5f39c-e6af-494b-8b8c-1c3b8fc8a4c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26D9BC-997F-4B5E-8B7E-E39F27EA10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3DA65B-BC6D-410E-BB84-200CEFD295BF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89626ff-7ba2-48c8-96b5-3cc66d0d0f0d"/>
    <ds:schemaRef ds:uri="http://purl.org/dc/elements/1.1/"/>
    <ds:schemaRef ds:uri="http://schemas.microsoft.com/office/2006/metadata/properties"/>
    <ds:schemaRef ds:uri="c135f39c-e6af-494b-8b8c-1c3b8fc8a4c0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4B876F0-26A6-47A8-9A48-100879470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9626ff-7ba2-48c8-96b5-3cc66d0d0f0d"/>
    <ds:schemaRef ds:uri="c135f39c-e6af-494b-8b8c-1c3b8fc8a4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6190</TotalTime>
  <Words>1482</Words>
  <Application>Microsoft Office PowerPoint</Application>
  <PresentationFormat>Widescreen</PresentationFormat>
  <Paragraphs>159</Paragraphs>
  <Slides>38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Open Sans</vt:lpstr>
      <vt:lpstr>Office Theme</vt:lpstr>
      <vt:lpstr>Zero-Shot Composed Image Retrieval With Textual Inversion</vt:lpstr>
      <vt:lpstr>Composed Image Retrieval (CIR)</vt:lpstr>
      <vt:lpstr>Composed Image Retrieval (CIR)</vt:lpstr>
      <vt:lpstr>Motivations and Contributions</vt:lpstr>
      <vt:lpstr>Textual Inversion</vt:lpstr>
      <vt:lpstr>SEARLE Training Overview</vt:lpstr>
      <vt:lpstr>SEARLE Training: OTI</vt:lpstr>
      <vt:lpstr>SEARLE Training: OTI</vt:lpstr>
      <vt:lpstr>SEARLE Training: OTI</vt:lpstr>
      <vt:lpstr>SEARLE Training: OTI</vt:lpstr>
      <vt:lpstr>SEARLE Training: OTI</vt:lpstr>
      <vt:lpstr>SEARLE Training: OTI</vt:lpstr>
      <vt:lpstr>SEARLE Training: OTI</vt:lpstr>
      <vt:lpstr>SEARLE Training: OTI</vt:lpstr>
      <vt:lpstr>SEARLE Training: OTI</vt:lpstr>
      <vt:lpstr>SEARLE Training: OTI</vt:lpstr>
      <vt:lpstr>SEARLE Training: OTI</vt:lpstr>
      <vt:lpstr>SEARLE Training: OTI</vt:lpstr>
      <vt:lpstr>SEARLE Training: OTI</vt:lpstr>
      <vt:lpstr>SEARLE Training: OTI</vt:lpstr>
      <vt:lpstr>SEARLE Training Overview</vt:lpstr>
      <vt:lpstr>SEARLE Training: Textual Inversion Network</vt:lpstr>
      <vt:lpstr>SEARLE Training: Textual Inversion Network</vt:lpstr>
      <vt:lpstr>SEARLE Training: Textual Inversion Network</vt:lpstr>
      <vt:lpstr>SEARLE Training: Textual Inversion Network</vt:lpstr>
      <vt:lpstr>SEARLE Training: Textual Inversion Network</vt:lpstr>
      <vt:lpstr>SEARLE Training: Textual Inversion Network</vt:lpstr>
      <vt:lpstr>SEARLE Training: Textual Inversion Network</vt:lpstr>
      <vt:lpstr>SEARLE Inference Time</vt:lpstr>
      <vt:lpstr>SEARLE Inference Time</vt:lpstr>
      <vt:lpstr>SEARLE Inference Time</vt:lpstr>
      <vt:lpstr>SEARLE Inference Time</vt:lpstr>
      <vt:lpstr>SEARLE Inference Time</vt:lpstr>
      <vt:lpstr>SEARLE Inference Time</vt:lpstr>
      <vt:lpstr>SEARLE Inference Time</vt:lpstr>
      <vt:lpstr>CIRCO Dataset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CoReS: learning Compatible Representations via Stationarity</dc:title>
  <dc:creator/>
  <cp:lastModifiedBy>Alberto Baldrati</cp:lastModifiedBy>
  <cp:revision>7</cp:revision>
  <dcterms:created xsi:type="dcterms:W3CDTF">2023-06-01T06:55:01Z</dcterms:created>
  <dcterms:modified xsi:type="dcterms:W3CDTF">2023-10-17T14:47:51Z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0x010100F6B9FC0E5C18AF4AA7CC1019F1D21B42</vt:lpwstr>
  </property>
</Properties>
</file>